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264" r:id="rId3"/>
    <p:sldId id="289" r:id="rId4"/>
    <p:sldId id="257" r:id="rId5"/>
    <p:sldId id="291" r:id="rId6"/>
    <p:sldId id="300" r:id="rId7"/>
    <p:sldId id="301" r:id="rId8"/>
    <p:sldId id="299" r:id="rId9"/>
    <p:sldId id="302" r:id="rId10"/>
    <p:sldId id="303" r:id="rId11"/>
    <p:sldId id="292" r:id="rId12"/>
    <p:sldId id="293" r:id="rId13"/>
    <p:sldId id="298" r:id="rId14"/>
    <p:sldId id="294" r:id="rId15"/>
    <p:sldId id="295" r:id="rId16"/>
    <p:sldId id="288" r:id="rId17"/>
    <p:sldId id="279" r:id="rId18"/>
    <p:sldId id="280" r:id="rId19"/>
    <p:sldId id="284" r:id="rId20"/>
    <p:sldId id="281" r:id="rId21"/>
    <p:sldId id="283" r:id="rId22"/>
    <p:sldId id="285" r:id="rId23"/>
    <p:sldId id="278" r:id="rId24"/>
    <p:sldId id="287" r:id="rId25"/>
    <p:sldId id="282" r:id="rId26"/>
    <p:sldId id="297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Arial Narrow" panose="020B0606020202030204" pitchFamily="3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38D"/>
    <a:srgbClr val="1C9CBA"/>
    <a:srgbClr val="147086"/>
    <a:srgbClr val="41C4E3"/>
    <a:srgbClr val="2DC8FF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88058" autoAdjust="0"/>
  </p:normalViewPr>
  <p:slideViewPr>
    <p:cSldViewPr snapToGrid="0">
      <p:cViewPr varScale="1">
        <p:scale>
          <a:sx n="90" d="100"/>
          <a:sy n="90" d="100"/>
        </p:scale>
        <p:origin x="-12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2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99249985869016"/>
          <c:y val="5.3551813487888643E-2"/>
          <c:w val="0.59670684738732738"/>
          <c:h val="0.879508419652250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0.18492788655413564"/>
                  <c:y val="4.4094227158247193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6296598470884027"/>
                  <c:y val="-8.6918341467395993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профильные классы</c:v>
                </c:pt>
                <c:pt idx="1">
                  <c:v>общеобразовательные классы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0.52700000000000002</c:v>
                </c:pt>
                <c:pt idx="1">
                  <c:v>0.47299999999999998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1.2153912150054876E-2"/>
          <c:y val="0.75793795340031023"/>
          <c:w val="0.98040506027279095"/>
          <c:h val="0.2420620465996897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6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99249985869016"/>
          <c:y val="5.3551813487888643E-2"/>
          <c:w val="0.59670684738732738"/>
          <c:h val="0.879508419652250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9"/>
          <c:dLbls>
            <c:dLbl>
              <c:idx val="0"/>
              <c:layout>
                <c:manualLayout>
                  <c:x val="-0.21040547151681002"/>
                  <c:y val="-0.16065544046366595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47096618894197"/>
                  <c:y val="6.0245790173874728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охвачено старшеклассников</c:v>
                </c:pt>
                <c:pt idx="1">
                  <c:v>не охвачено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0.60099999999999998</c:v>
                </c:pt>
                <c:pt idx="1">
                  <c:v>0.39900000000000002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4.7781075290435009E-2"/>
          <c:y val="0.82192247126247719"/>
          <c:w val="0.94477782195740434"/>
          <c:h val="0.178077700729696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6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РЕЙТИНГ ПРОФИЛЕЙ В 2015-2016 УЧЕБНОМ ГОДУ</a:t>
            </a:r>
            <a:endParaRPr lang="ru-RU" dirty="0"/>
          </a:p>
        </c:rich>
      </c:tx>
      <c:layout>
        <c:manualLayout>
          <c:xMode val="edge"/>
          <c:yMode val="edge"/>
          <c:x val="0.18540246319780845"/>
          <c:y val="1.494632503996670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0483377077865268E-2"/>
          <c:y val="2.5958702064896755E-2"/>
          <c:w val="0.92669537401574809"/>
          <c:h val="0.706867535363389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классов</c:v>
                </c:pt>
              </c:strCache>
            </c:strRef>
          </c:tx>
          <c:invertIfNegative val="0"/>
          <c:dLbls>
            <c:dLbl>
              <c:idx val="16"/>
              <c:spPr/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spPr/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spPr/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spPr/>
              <c:txPr>
                <a:bodyPr/>
                <a:lstStyle/>
                <a:p>
                  <a:pPr>
                    <a:defRPr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Лист1!$A$2:$A$21</c:f>
              <c:strCache>
                <c:ptCount val="20"/>
                <c:pt idx="0">
                  <c:v>Физико-математический</c:v>
                </c:pt>
                <c:pt idx="1">
                  <c:v>Социально-экономический</c:v>
                </c:pt>
                <c:pt idx="2">
                  <c:v>Социально-гуманитарный</c:v>
                </c:pt>
                <c:pt idx="3">
                  <c:v>Химико-биологический</c:v>
                </c:pt>
                <c:pt idx="4">
                  <c:v>Информационно-технологический</c:v>
                </c:pt>
                <c:pt idx="5">
                  <c:v>Художественно-эстетический</c:v>
                </c:pt>
                <c:pt idx="6">
                  <c:v>Лингвистический </c:v>
                </c:pt>
                <c:pt idx="7">
                  <c:v>Историко-правовой</c:v>
                </c:pt>
                <c:pt idx="8">
                  <c:v>Инженерный</c:v>
                </c:pt>
                <c:pt idx="9">
                  <c:v>Социально-правовой</c:v>
                </c:pt>
                <c:pt idx="10">
                  <c:v>Естественнонаучный</c:v>
                </c:pt>
                <c:pt idx="11">
                  <c:v>Оборонно-спортивный</c:v>
                </c:pt>
                <c:pt idx="12">
                  <c:v>Филологический</c:v>
                </c:pt>
                <c:pt idx="13">
                  <c:v>Естественно-математический</c:v>
                </c:pt>
                <c:pt idx="14">
                  <c:v>Технический</c:v>
                </c:pt>
                <c:pt idx="15">
                  <c:v>Экономический</c:v>
                </c:pt>
                <c:pt idx="16">
                  <c:v>Индустриально-технологический</c:v>
                </c:pt>
                <c:pt idx="17">
                  <c:v>Спортивный</c:v>
                </c:pt>
                <c:pt idx="18">
                  <c:v>Гуманитарный</c:v>
                </c:pt>
                <c:pt idx="19">
                  <c:v>Физико-химический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24</c:v>
                </c:pt>
                <c:pt idx="1">
                  <c:v>19</c:v>
                </c:pt>
                <c:pt idx="2">
                  <c:v>18</c:v>
                </c:pt>
                <c:pt idx="3">
                  <c:v>16</c:v>
                </c:pt>
                <c:pt idx="4">
                  <c:v>9</c:v>
                </c:pt>
                <c:pt idx="5">
                  <c:v>7</c:v>
                </c:pt>
                <c:pt idx="6">
                  <c:v>5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Лист1!$A$2:$A$21</c:f>
              <c:strCache>
                <c:ptCount val="20"/>
                <c:pt idx="0">
                  <c:v>Физико-математический</c:v>
                </c:pt>
                <c:pt idx="1">
                  <c:v>Социально-экономический</c:v>
                </c:pt>
                <c:pt idx="2">
                  <c:v>Социально-гуманитарный</c:v>
                </c:pt>
                <c:pt idx="3">
                  <c:v>Химико-биологический</c:v>
                </c:pt>
                <c:pt idx="4">
                  <c:v>Информационно-технологический</c:v>
                </c:pt>
                <c:pt idx="5">
                  <c:v>Художественно-эстетический</c:v>
                </c:pt>
                <c:pt idx="6">
                  <c:v>Лингвистический </c:v>
                </c:pt>
                <c:pt idx="7">
                  <c:v>Историко-правовой</c:v>
                </c:pt>
                <c:pt idx="8">
                  <c:v>Инженерный</c:v>
                </c:pt>
                <c:pt idx="9">
                  <c:v>Социально-правовой</c:v>
                </c:pt>
                <c:pt idx="10">
                  <c:v>Естественнонаучный</c:v>
                </c:pt>
                <c:pt idx="11">
                  <c:v>Оборонно-спортивный</c:v>
                </c:pt>
                <c:pt idx="12">
                  <c:v>Филологический</c:v>
                </c:pt>
                <c:pt idx="13">
                  <c:v>Естественно-математический</c:v>
                </c:pt>
                <c:pt idx="14">
                  <c:v>Технический</c:v>
                </c:pt>
                <c:pt idx="15">
                  <c:v>Экономический</c:v>
                </c:pt>
                <c:pt idx="16">
                  <c:v>Индустриально-технологический</c:v>
                </c:pt>
                <c:pt idx="17">
                  <c:v>Спортивный</c:v>
                </c:pt>
                <c:pt idx="18">
                  <c:v>Гуманитарный</c:v>
                </c:pt>
                <c:pt idx="19">
                  <c:v>Физико-химический</c:v>
                </c:pt>
              </c:strCache>
            </c:strRef>
          </c:cat>
          <c:val>
            <c:numRef>
              <c:f>Лист1!$C$2:$C$21</c:f>
              <c:numCache>
                <c:formatCode>General</c:formatCode>
                <c:ptCount val="20"/>
                <c:pt idx="0">
                  <c:v>591</c:v>
                </c:pt>
                <c:pt idx="1">
                  <c:v>405</c:v>
                </c:pt>
                <c:pt idx="2">
                  <c:v>326</c:v>
                </c:pt>
                <c:pt idx="3">
                  <c:v>315</c:v>
                </c:pt>
                <c:pt idx="4">
                  <c:v>194</c:v>
                </c:pt>
                <c:pt idx="5">
                  <c:v>148</c:v>
                </c:pt>
                <c:pt idx="6">
                  <c:v>124</c:v>
                </c:pt>
                <c:pt idx="7">
                  <c:v>116</c:v>
                </c:pt>
                <c:pt idx="8">
                  <c:v>97</c:v>
                </c:pt>
                <c:pt idx="9">
                  <c:v>84</c:v>
                </c:pt>
                <c:pt idx="10">
                  <c:v>61</c:v>
                </c:pt>
                <c:pt idx="11">
                  <c:v>54</c:v>
                </c:pt>
                <c:pt idx="12">
                  <c:v>51</c:v>
                </c:pt>
                <c:pt idx="13">
                  <c:v>50</c:v>
                </c:pt>
                <c:pt idx="14">
                  <c:v>34</c:v>
                </c:pt>
                <c:pt idx="15">
                  <c:v>29</c:v>
                </c:pt>
                <c:pt idx="16">
                  <c:v>29</c:v>
                </c:pt>
                <c:pt idx="17">
                  <c:v>14</c:v>
                </c:pt>
                <c:pt idx="18">
                  <c:v>7</c:v>
                </c:pt>
                <c:pt idx="19">
                  <c:v>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7"/>
        <c:axId val="84341888"/>
        <c:axId val="124388096"/>
      </c:barChart>
      <c:catAx>
        <c:axId val="84341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24388096"/>
        <c:crosses val="autoZero"/>
        <c:auto val="1"/>
        <c:lblAlgn val="ctr"/>
        <c:lblOffset val="100"/>
        <c:noMultiLvlLbl val="0"/>
      </c:catAx>
      <c:valAx>
        <c:axId val="124388096"/>
        <c:scaling>
          <c:logBase val="10"/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34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2325869422572177"/>
          <c:y val="8.210512623975097E-2"/>
          <c:w val="0.37303760207057451"/>
          <c:h val="8.534708382691101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164495100680634"/>
          <c:y val="2.7104809311879013E-2"/>
          <c:w val="0.59670684738732738"/>
          <c:h val="0.879508419652250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9"/>
          <c:dLbls>
            <c:dLbl>
              <c:idx val="0"/>
              <c:layout>
                <c:manualLayout>
                  <c:x val="-0.1569647714215916"/>
                  <c:y val="6.414463580222704E-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798918093759754"/>
                  <c:y val="-0.17777797830990522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физико-математический профиль</c:v>
                </c:pt>
                <c:pt idx="1">
                  <c:v>остальные профили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0.247</c:v>
                </c:pt>
                <c:pt idx="1">
                  <c:v>0.754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3.293642398194329E-2"/>
          <c:y val="0.7029101877917816"/>
          <c:w val="0.94477782195740434"/>
          <c:h val="0.178077700729696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6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4D37C-A685-4C95-A5A7-47B94351E7B3}" type="doc">
      <dgm:prSet loTypeId="urn:microsoft.com/office/officeart/2005/8/layout/arrow2" loCatId="process" qsTypeId="urn:microsoft.com/office/officeart/2005/8/quickstyle/3d1" qsCatId="3D" csTypeId="urn:microsoft.com/office/officeart/2005/8/colors/accent2_4" csCatId="accent2" phldr="1"/>
      <dgm:spPr/>
    </dgm:pt>
    <dgm:pt modelId="{F96FEF46-0C69-4906-BEDE-EEAAED2F2E4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Arial Narrow" pitchFamily="34" charset="0"/>
            </a:rPr>
            <a:t>более</a:t>
          </a:r>
          <a:r>
            <a:rPr lang="ru-RU" sz="2700" b="1" dirty="0" smtClean="0">
              <a:solidFill>
                <a:srgbClr val="002060"/>
              </a:solidFill>
              <a:latin typeface="Arial Narrow" pitchFamily="34" charset="0"/>
            </a:rPr>
            <a:t> </a:t>
          </a:r>
          <a:r>
            <a:rPr lang="ru-RU" sz="2800" b="1" dirty="0" smtClean="0">
              <a:solidFill>
                <a:srgbClr val="002060"/>
              </a:solidFill>
              <a:latin typeface="Arial Narrow" pitchFamily="34" charset="0"/>
            </a:rPr>
            <a:t>80 %</a:t>
          </a:r>
          <a:endParaRPr lang="ru-RU" sz="27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97667EA2-A655-49FE-8581-0515D2C9C4B0}" type="parTrans" cxnId="{2073994B-47C0-4E21-85B0-ADDE4B061865}">
      <dgm:prSet/>
      <dgm:spPr/>
      <dgm:t>
        <a:bodyPr/>
        <a:lstStyle/>
        <a:p>
          <a:endParaRPr lang="ru-RU"/>
        </a:p>
      </dgm:t>
    </dgm:pt>
    <dgm:pt modelId="{1D0B46E0-BE49-400D-82D0-E3302484A269}" type="sibTrans" cxnId="{2073994B-47C0-4E21-85B0-ADDE4B061865}">
      <dgm:prSet/>
      <dgm:spPr/>
      <dgm:t>
        <a:bodyPr/>
        <a:lstStyle/>
        <a:p>
          <a:endParaRPr lang="ru-RU"/>
        </a:p>
      </dgm:t>
    </dgm:pt>
    <dgm:pt modelId="{4ECBD2BD-6E90-4C08-9628-DB1A460F4E6F}" type="pres">
      <dgm:prSet presAssocID="{C9E4D37C-A685-4C95-A5A7-47B94351E7B3}" presName="arrowDiagram" presStyleCnt="0">
        <dgm:presLayoutVars>
          <dgm:chMax val="5"/>
          <dgm:dir/>
          <dgm:resizeHandles val="exact"/>
        </dgm:presLayoutVars>
      </dgm:prSet>
      <dgm:spPr/>
    </dgm:pt>
    <dgm:pt modelId="{C08A4726-042E-47B9-8154-02E160E2FB16}" type="pres">
      <dgm:prSet presAssocID="{C9E4D37C-A685-4C95-A5A7-47B94351E7B3}" presName="arrow" presStyleLbl="bgShp" presStyleIdx="0" presStyleCnt="1"/>
      <dgm:spPr/>
    </dgm:pt>
    <dgm:pt modelId="{05D462C2-284E-4377-A8B4-87F7A8134C2E}" type="pres">
      <dgm:prSet presAssocID="{C9E4D37C-A685-4C95-A5A7-47B94351E7B3}" presName="arrowDiagram1" presStyleCnt="0">
        <dgm:presLayoutVars>
          <dgm:bulletEnabled val="1"/>
        </dgm:presLayoutVars>
      </dgm:prSet>
      <dgm:spPr/>
    </dgm:pt>
    <dgm:pt modelId="{75362ACD-ADA8-45C5-8E25-AFCAF76336D9}" type="pres">
      <dgm:prSet presAssocID="{F96FEF46-0C69-4906-BEDE-EEAAED2F2E43}" presName="bullet1" presStyleLbl="node1" presStyleIdx="0" presStyleCnt="1"/>
      <dgm:spPr/>
    </dgm:pt>
    <dgm:pt modelId="{FA27AF7B-B5E0-4A22-9353-2B170508F2D1}" type="pres">
      <dgm:prSet presAssocID="{F96FEF46-0C69-4906-BEDE-EEAAED2F2E43}" presName="textBox1" presStyleLbl="revTx" presStyleIdx="0" presStyleCnt="1" custLinFactNeighborX="-11906" custLinFactNeighborY="-52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5B1BAA-C1BE-495B-9040-14E647719A5C}" type="presOf" srcId="{F96FEF46-0C69-4906-BEDE-EEAAED2F2E43}" destId="{FA27AF7B-B5E0-4A22-9353-2B170508F2D1}" srcOrd="0" destOrd="0" presId="urn:microsoft.com/office/officeart/2005/8/layout/arrow2"/>
    <dgm:cxn modelId="{460BC869-9F54-470E-BDB5-01EE451FC9C3}" type="presOf" srcId="{C9E4D37C-A685-4C95-A5A7-47B94351E7B3}" destId="{4ECBD2BD-6E90-4C08-9628-DB1A460F4E6F}" srcOrd="0" destOrd="0" presId="urn:microsoft.com/office/officeart/2005/8/layout/arrow2"/>
    <dgm:cxn modelId="{2073994B-47C0-4E21-85B0-ADDE4B061865}" srcId="{C9E4D37C-A685-4C95-A5A7-47B94351E7B3}" destId="{F96FEF46-0C69-4906-BEDE-EEAAED2F2E43}" srcOrd="0" destOrd="0" parTransId="{97667EA2-A655-49FE-8581-0515D2C9C4B0}" sibTransId="{1D0B46E0-BE49-400D-82D0-E3302484A269}"/>
    <dgm:cxn modelId="{D366B5C0-1032-41B7-BF60-F1C2E94E45DA}" type="presParOf" srcId="{4ECBD2BD-6E90-4C08-9628-DB1A460F4E6F}" destId="{C08A4726-042E-47B9-8154-02E160E2FB16}" srcOrd="0" destOrd="0" presId="urn:microsoft.com/office/officeart/2005/8/layout/arrow2"/>
    <dgm:cxn modelId="{DAD05F20-C7F3-430F-A1D7-53FD0ADD650D}" type="presParOf" srcId="{4ECBD2BD-6E90-4C08-9628-DB1A460F4E6F}" destId="{05D462C2-284E-4377-A8B4-87F7A8134C2E}" srcOrd="1" destOrd="0" presId="urn:microsoft.com/office/officeart/2005/8/layout/arrow2"/>
    <dgm:cxn modelId="{1306C755-0822-4101-8BE0-9D6A00E7A9F9}" type="presParOf" srcId="{05D462C2-284E-4377-A8B4-87F7A8134C2E}" destId="{75362ACD-ADA8-45C5-8E25-AFCAF76336D9}" srcOrd="0" destOrd="0" presId="urn:microsoft.com/office/officeart/2005/8/layout/arrow2"/>
    <dgm:cxn modelId="{703269EF-C36D-49D7-87EE-B00B8A9FF5DC}" type="presParOf" srcId="{05D462C2-284E-4377-A8B4-87F7A8134C2E}" destId="{FA27AF7B-B5E0-4A22-9353-2B170508F2D1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4D37C-A685-4C95-A5A7-47B94351E7B3}" type="doc">
      <dgm:prSet loTypeId="urn:microsoft.com/office/officeart/2005/8/layout/arrow2" loCatId="process" qsTypeId="urn:microsoft.com/office/officeart/2005/8/quickstyle/3d1" qsCatId="3D" csTypeId="urn:microsoft.com/office/officeart/2005/8/colors/accent2_4" csCatId="accent2" phldr="1"/>
      <dgm:spPr/>
    </dgm:pt>
    <dgm:pt modelId="{F96FEF46-0C69-4906-BEDE-EEAAED2F2E43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rgbClr val="002060"/>
              </a:solidFill>
              <a:latin typeface="Arial Narrow" pitchFamily="34" charset="0"/>
            </a:rPr>
            <a:t>37</a:t>
          </a:r>
          <a:endParaRPr lang="ru-RU" sz="3200" b="1" dirty="0">
            <a:solidFill>
              <a:srgbClr val="002060"/>
            </a:solidFill>
            <a:latin typeface="Arial Narrow" pitchFamily="34" charset="0"/>
          </a:endParaRPr>
        </a:p>
      </dgm:t>
    </dgm:pt>
    <dgm:pt modelId="{97667EA2-A655-49FE-8581-0515D2C9C4B0}" type="parTrans" cxnId="{2073994B-47C0-4E21-85B0-ADDE4B061865}">
      <dgm:prSet/>
      <dgm:spPr/>
      <dgm:t>
        <a:bodyPr/>
        <a:lstStyle/>
        <a:p>
          <a:endParaRPr lang="ru-RU"/>
        </a:p>
      </dgm:t>
    </dgm:pt>
    <dgm:pt modelId="{1D0B46E0-BE49-400D-82D0-E3302484A269}" type="sibTrans" cxnId="{2073994B-47C0-4E21-85B0-ADDE4B061865}">
      <dgm:prSet/>
      <dgm:spPr/>
      <dgm:t>
        <a:bodyPr/>
        <a:lstStyle/>
        <a:p>
          <a:endParaRPr lang="ru-RU"/>
        </a:p>
      </dgm:t>
    </dgm:pt>
    <dgm:pt modelId="{4ECBD2BD-6E90-4C08-9628-DB1A460F4E6F}" type="pres">
      <dgm:prSet presAssocID="{C9E4D37C-A685-4C95-A5A7-47B94351E7B3}" presName="arrowDiagram" presStyleCnt="0">
        <dgm:presLayoutVars>
          <dgm:chMax val="5"/>
          <dgm:dir/>
          <dgm:resizeHandles val="exact"/>
        </dgm:presLayoutVars>
      </dgm:prSet>
      <dgm:spPr/>
    </dgm:pt>
    <dgm:pt modelId="{C08A4726-042E-47B9-8154-02E160E2FB16}" type="pres">
      <dgm:prSet presAssocID="{C9E4D37C-A685-4C95-A5A7-47B94351E7B3}" presName="arrow" presStyleLbl="bgShp" presStyleIdx="0" presStyleCnt="1" custScaleY="99679"/>
      <dgm:spPr/>
    </dgm:pt>
    <dgm:pt modelId="{05D462C2-284E-4377-A8B4-87F7A8134C2E}" type="pres">
      <dgm:prSet presAssocID="{C9E4D37C-A685-4C95-A5A7-47B94351E7B3}" presName="arrowDiagram1" presStyleCnt="0">
        <dgm:presLayoutVars>
          <dgm:bulletEnabled val="1"/>
        </dgm:presLayoutVars>
      </dgm:prSet>
      <dgm:spPr/>
    </dgm:pt>
    <dgm:pt modelId="{75362ACD-ADA8-45C5-8E25-AFCAF76336D9}" type="pres">
      <dgm:prSet presAssocID="{F96FEF46-0C69-4906-BEDE-EEAAED2F2E43}" presName="bullet1" presStyleLbl="node1" presStyleIdx="0" presStyleCnt="1"/>
      <dgm:spPr/>
    </dgm:pt>
    <dgm:pt modelId="{FA27AF7B-B5E0-4A22-9353-2B170508F2D1}" type="pres">
      <dgm:prSet presAssocID="{F96FEF46-0C69-4906-BEDE-EEAAED2F2E43}" presName="textBox1" presStyleLbl="revTx" presStyleIdx="0" presStyleCnt="1" custScaleX="63407" custScaleY="40753" custLinFactNeighborX="-80546" custLinFactNeighborY="22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73994B-47C0-4E21-85B0-ADDE4B061865}" srcId="{C9E4D37C-A685-4C95-A5A7-47B94351E7B3}" destId="{F96FEF46-0C69-4906-BEDE-EEAAED2F2E43}" srcOrd="0" destOrd="0" parTransId="{97667EA2-A655-49FE-8581-0515D2C9C4B0}" sibTransId="{1D0B46E0-BE49-400D-82D0-E3302484A269}"/>
    <dgm:cxn modelId="{3FD23254-17A2-4BA1-A40C-F5047DEB54A5}" type="presOf" srcId="{C9E4D37C-A685-4C95-A5A7-47B94351E7B3}" destId="{4ECBD2BD-6E90-4C08-9628-DB1A460F4E6F}" srcOrd="0" destOrd="0" presId="urn:microsoft.com/office/officeart/2005/8/layout/arrow2"/>
    <dgm:cxn modelId="{89F267B6-03CA-41A6-9403-2ABB9821341E}" type="presOf" srcId="{F96FEF46-0C69-4906-BEDE-EEAAED2F2E43}" destId="{FA27AF7B-B5E0-4A22-9353-2B170508F2D1}" srcOrd="0" destOrd="0" presId="urn:microsoft.com/office/officeart/2005/8/layout/arrow2"/>
    <dgm:cxn modelId="{D9A4F91B-C757-4A3C-B298-023F1762D7DC}" type="presParOf" srcId="{4ECBD2BD-6E90-4C08-9628-DB1A460F4E6F}" destId="{C08A4726-042E-47B9-8154-02E160E2FB16}" srcOrd="0" destOrd="0" presId="urn:microsoft.com/office/officeart/2005/8/layout/arrow2"/>
    <dgm:cxn modelId="{52CFE4BF-1F54-48EC-9E62-62F0A3450839}" type="presParOf" srcId="{4ECBD2BD-6E90-4C08-9628-DB1A460F4E6F}" destId="{05D462C2-284E-4377-A8B4-87F7A8134C2E}" srcOrd="1" destOrd="0" presId="urn:microsoft.com/office/officeart/2005/8/layout/arrow2"/>
    <dgm:cxn modelId="{74838372-2C6C-42D5-97F7-4ED882FA7EA3}" type="presParOf" srcId="{05D462C2-284E-4377-A8B4-87F7A8134C2E}" destId="{75362ACD-ADA8-45C5-8E25-AFCAF76336D9}" srcOrd="0" destOrd="0" presId="urn:microsoft.com/office/officeart/2005/8/layout/arrow2"/>
    <dgm:cxn modelId="{DE5D9D5D-B4EB-43C1-AE2A-9EABE41EF1C5}" type="presParOf" srcId="{05D462C2-284E-4377-A8B4-87F7A8134C2E}" destId="{FA27AF7B-B5E0-4A22-9353-2B170508F2D1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A4726-042E-47B9-8154-02E160E2FB16}">
      <dsp:nvSpPr>
        <dsp:cNvPr id="0" name=""/>
        <dsp:cNvSpPr/>
      </dsp:nvSpPr>
      <dsp:spPr>
        <a:xfrm>
          <a:off x="0" y="203293"/>
          <a:ext cx="2493853" cy="1558658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5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5362ACD-ADA8-45C5-8E25-AFCAF76336D9}">
      <dsp:nvSpPr>
        <dsp:cNvPr id="0" name=""/>
        <dsp:cNvSpPr/>
      </dsp:nvSpPr>
      <dsp:spPr>
        <a:xfrm>
          <a:off x="1902810" y="519389"/>
          <a:ext cx="184545" cy="184545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27AF7B-B5E0-4A22-9353-2B170508F2D1}">
      <dsp:nvSpPr>
        <dsp:cNvPr id="0" name=""/>
        <dsp:cNvSpPr/>
      </dsp:nvSpPr>
      <dsp:spPr>
        <a:xfrm>
          <a:off x="878774" y="5183"/>
          <a:ext cx="997541" cy="1150290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7787" bIns="0" numCol="1" spcCol="1270" anchor="t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Arial Narrow" pitchFamily="34" charset="0"/>
            </a:rPr>
            <a:t>более</a:t>
          </a:r>
          <a:r>
            <a:rPr lang="ru-RU" sz="2700" b="1" kern="1200" dirty="0" smtClean="0">
              <a:solidFill>
                <a:srgbClr val="002060"/>
              </a:solidFill>
              <a:latin typeface="Arial Narrow" pitchFamily="34" charset="0"/>
            </a:rPr>
            <a:t> </a:t>
          </a:r>
          <a:r>
            <a:rPr lang="ru-RU" sz="2800" b="1" kern="1200" dirty="0" smtClean="0">
              <a:solidFill>
                <a:srgbClr val="002060"/>
              </a:solidFill>
              <a:latin typeface="Arial Narrow" pitchFamily="34" charset="0"/>
            </a:rPr>
            <a:t>80 %</a:t>
          </a:r>
          <a:endParaRPr lang="ru-RU" sz="2700" b="1" kern="1200" dirty="0">
            <a:solidFill>
              <a:srgbClr val="002060"/>
            </a:solidFill>
            <a:latin typeface="Arial Narrow" pitchFamily="34" charset="0"/>
          </a:endParaRPr>
        </a:p>
      </dsp:txBody>
      <dsp:txXfrm>
        <a:off x="927470" y="53879"/>
        <a:ext cx="900149" cy="1052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A4726-042E-47B9-8154-02E160E2FB16}">
      <dsp:nvSpPr>
        <dsp:cNvPr id="0" name=""/>
        <dsp:cNvSpPr/>
      </dsp:nvSpPr>
      <dsp:spPr>
        <a:xfrm>
          <a:off x="0" y="185625"/>
          <a:ext cx="2678976" cy="1668985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2">
                <a:tint val="55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5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5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5362ACD-ADA8-45C5-8E25-AFCAF76336D9}">
      <dsp:nvSpPr>
        <dsp:cNvPr id="0" name=""/>
        <dsp:cNvSpPr/>
      </dsp:nvSpPr>
      <dsp:spPr>
        <a:xfrm>
          <a:off x="2044059" y="522498"/>
          <a:ext cx="198244" cy="198244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27AF7B-B5E0-4A22-9353-2B170508F2D1}">
      <dsp:nvSpPr>
        <dsp:cNvPr id="0" name=""/>
        <dsp:cNvSpPr/>
      </dsp:nvSpPr>
      <dsp:spPr>
        <a:xfrm>
          <a:off x="404530" y="1269381"/>
          <a:ext cx="679463" cy="503575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5046" bIns="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 Narrow" pitchFamily="34" charset="0"/>
            </a:rPr>
            <a:t>37</a:t>
          </a:r>
          <a:endParaRPr lang="ru-RU" sz="3200" b="1" kern="1200" dirty="0">
            <a:solidFill>
              <a:srgbClr val="002060"/>
            </a:solidFill>
            <a:latin typeface="Arial Narrow" pitchFamily="34" charset="0"/>
          </a:endParaRPr>
        </a:p>
      </dsp:txBody>
      <dsp:txXfrm>
        <a:off x="429113" y="1293964"/>
        <a:ext cx="630297" cy="454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0.67729</cdr:x>
      <cdr:y>0.09845</cdr:y>
    </cdr:from>
    <cdr:to>
      <cdr:x>0.98894</cdr:x>
      <cdr:y>0.56599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7214" y="187003"/>
          <a:ext cx="1333099" cy="88813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6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Arial Narrow" panose="020B0606020202030204" pitchFamily="34" charset="0"/>
            </a:rPr>
            <a:t>2668 учащихся </a:t>
          </a:r>
          <a:br>
            <a:rPr lang="ru-RU" sz="1400" dirty="0" smtClean="0">
              <a:latin typeface="Arial Narrow" panose="020B0606020202030204" pitchFamily="34" charset="0"/>
            </a:rPr>
          </a:br>
          <a:r>
            <a:rPr lang="ru-RU" sz="1400" dirty="0" smtClean="0">
              <a:latin typeface="Arial Narrow" panose="020B0606020202030204" pitchFamily="34" charset="0"/>
            </a:rPr>
            <a:t>в 127 профильных классах</a:t>
          </a:r>
          <a:endParaRPr lang="ru-RU" sz="1400" dirty="0">
            <a:latin typeface="Arial Narrow" panose="020B0606020202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0.57894</cdr:x>
      <cdr:y>0.11775</cdr:y>
    </cdr:from>
    <cdr:to>
      <cdr:x>0.89058</cdr:x>
      <cdr:y>0.32808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76500" y="339252"/>
          <a:ext cx="1333082" cy="60601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60000"/>
          </a:schemeClr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latin typeface="Arial Narrow" panose="020B0606020202030204" pitchFamily="34" charset="0"/>
            </a:rPr>
            <a:t>672 </a:t>
          </a:r>
          <a:r>
            <a:rPr lang="ru-RU" sz="1400" dirty="0" smtClean="0">
              <a:latin typeface="Arial Narrow" panose="020B0606020202030204" pitchFamily="34" charset="0"/>
            </a:rPr>
            <a:t>учащихся в </a:t>
          </a:r>
          <a:r>
            <a:rPr lang="ru-RU" sz="1400" dirty="0" smtClean="0">
              <a:latin typeface="Arial Narrow" panose="020B0606020202030204" pitchFamily="34" charset="0"/>
            </a:rPr>
            <a:t>28 классах</a:t>
          </a:r>
          <a:endParaRPr lang="ru-RU" sz="1400" dirty="0">
            <a:latin typeface="Arial Narrow" panose="020B0606020202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7DE7A-16B2-48A5-A6B0-875A6AD3DD94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372A6-1761-4CD8-A0B3-83BA1BA85E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655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" sz="1200" b="1" spc="-50" dirty="0" smtClean="0">
                <a:latin typeface="Arial"/>
              </a:rPr>
              <a:t>ПРАВОВЫЕ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385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372A6-1761-4CD8-A0B3-83BA1BA85E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76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92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4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8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5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74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28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0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5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8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57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11F2D-1CBF-4882-934B-2BE00471BEF2}" type="datetimeFigureOut">
              <a:rPr lang="ru-RU" smtClean="0"/>
              <a:t>06.09.2016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4BB41-9514-4AD5-A548-CE7F827DC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2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7.jpeg"/><Relationship Id="rId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5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5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oleObject" Target="../embeddings/Microsoft_Excel_97-2003_Worksheet1.xls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8.jpeg"/><Relationship Id="rId5" Type="http://schemas.openxmlformats.org/officeDocument/2006/relationships/image" Target="../media/image5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54.jpeg"/><Relationship Id="rId5" Type="http://schemas.openxmlformats.org/officeDocument/2006/relationships/image" Target="../media/image6.png"/><Relationship Id="rId10" Type="http://schemas.openxmlformats.org/officeDocument/2006/relationships/image" Target="../media/image53.jpeg"/><Relationship Id="rId4" Type="http://schemas.openxmlformats.org/officeDocument/2006/relationships/image" Target="../media/image5.png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2.jpeg"/><Relationship Id="rId5" Type="http://schemas.openxmlformats.org/officeDocument/2006/relationships/image" Target="../media/image5.png"/><Relationship Id="rId10" Type="http://schemas.openxmlformats.org/officeDocument/2006/relationships/image" Target="../media/image61.jpeg"/><Relationship Id="rId4" Type="http://schemas.openxmlformats.org/officeDocument/2006/relationships/image" Target="../media/image4.png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chart" Target="../charts/chart2.xml"/><Relationship Id="rId4" Type="http://schemas.openxmlformats.org/officeDocument/2006/relationships/image" Target="../media/image4.png"/><Relationship Id="rId9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908720"/>
            <a:ext cx="835292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03648" y="404664"/>
            <a:ext cx="7344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 Narrow" panose="020B0606020202030204" pitchFamily="34" charset="0"/>
              </a:rPr>
              <a:t>Управление образования администрации города Тулы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908720"/>
            <a:ext cx="2664296" cy="5472608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250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835696" y="908720"/>
            <a:ext cx="6480720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23928" y="4769857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Arial Narrow" panose="020B0606020202030204" pitchFamily="34" charset="0"/>
              </a:rPr>
              <a:t>Мастрюкова </a:t>
            </a:r>
            <a:r>
              <a:rPr lang="ru-RU" sz="2000" b="1" dirty="0" smtClean="0">
                <a:latin typeface="Arial Narrow" panose="020B0606020202030204" pitchFamily="34" charset="0"/>
              </a:rPr>
              <a:t/>
            </a:r>
            <a:br>
              <a:rPr lang="ru-RU" sz="2000" b="1" dirty="0" smtClean="0">
                <a:latin typeface="Arial Narrow" panose="020B0606020202030204" pitchFamily="34" charset="0"/>
              </a:rPr>
            </a:br>
            <a:r>
              <a:rPr lang="ru-RU" sz="2000" b="1" dirty="0" smtClean="0">
                <a:latin typeface="Arial Narrow" panose="020B0606020202030204" pitchFamily="34" charset="0"/>
              </a:rPr>
              <a:t>Светлана Валерьевна</a:t>
            </a:r>
            <a:r>
              <a:rPr lang="ru-RU" sz="2000" dirty="0" smtClean="0">
                <a:latin typeface="Arial Narrow" panose="020B0606020202030204" pitchFamily="34" charset="0"/>
              </a:rPr>
              <a:t>,</a:t>
            </a:r>
            <a:r>
              <a:rPr lang="ru-RU" sz="2000" dirty="0" smtClean="0">
                <a:latin typeface="Arial Narrow" panose="020B0606020202030204" pitchFamily="34" charset="0"/>
              </a:rPr>
              <a:t/>
            </a:r>
            <a:br>
              <a:rPr lang="ru-RU" sz="2000" dirty="0" smtClean="0">
                <a:latin typeface="Arial Narrow" panose="020B0606020202030204" pitchFamily="34" charset="0"/>
              </a:rPr>
            </a:br>
            <a:r>
              <a:rPr lang="ru-RU" i="1" dirty="0" smtClean="0">
                <a:latin typeface="Arial Narrow" panose="020B0606020202030204" pitchFamily="34" charset="0"/>
              </a:rPr>
              <a:t>заместитель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i="1" dirty="0" smtClean="0">
                <a:latin typeface="Arial Narrow" panose="020B0606020202030204" pitchFamily="34" charset="0"/>
              </a:rPr>
              <a:t>начальника отдела развития дошкольного, общего и дополнительного образования </a:t>
            </a:r>
            <a:r>
              <a:rPr lang="ru-RU" i="1" dirty="0" smtClean="0">
                <a:latin typeface="Arial Narrow" panose="020B0606020202030204" pitchFamily="34" charset="0"/>
              </a:rPr>
              <a:t>управления образования администрации города Тулы</a:t>
            </a:r>
            <a:endParaRPr lang="ru-RU" sz="2000" i="1" dirty="0">
              <a:latin typeface="Arial Narrow" panose="020B0606020202030204" pitchFamily="34" charset="0"/>
            </a:endParaRPr>
          </a:p>
        </p:txBody>
      </p:sp>
      <p:pic>
        <p:nvPicPr>
          <p:cNvPr id="3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0362"/>
            <a:ext cx="1188132" cy="116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347144">
            <a:off x="-111415" y="3673824"/>
            <a:ext cx="1324839" cy="299689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60648"/>
            <a:ext cx="8496944" cy="6336704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680643" cy="2759103"/>
          </a:xfrm>
          <a:prstGeom prst="rect">
            <a:avLst/>
          </a:prstGeom>
          <a:noFill/>
          <a:effectLst>
            <a:glow>
              <a:schemeClr val="accent1">
                <a:alpha val="61000"/>
              </a:schemeClr>
            </a:glow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915816" y="1306503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0000"/>
            <a:r>
              <a:rPr lang="ru-RU" sz="3200" b="1" spc="-50" dirty="0" smtClean="0">
                <a:latin typeface="Arial Narrow" panose="020B0606020202030204" pitchFamily="34" charset="0"/>
              </a:rPr>
              <a:t>СОВЕРШЕНСТВОВАНИЕ  КАЧЕСТВА ОБУЧЕНИЯ </a:t>
            </a:r>
            <a:br>
              <a:rPr lang="ru-RU" sz="3200" b="1" spc="-50" dirty="0" smtClean="0">
                <a:latin typeface="Arial Narrow" panose="020B0606020202030204" pitchFamily="34" charset="0"/>
              </a:rPr>
            </a:br>
            <a:r>
              <a:rPr lang="ru-RU" sz="3200" b="1" spc="-50" dirty="0" smtClean="0">
                <a:latin typeface="Arial Narrow" panose="020B0606020202030204" pitchFamily="34" charset="0"/>
              </a:rPr>
              <a:t>В УСЛОВИЯХ СОТРУДНИЧЕСТВА ШКОЛ С ПРОФЕССИОНАЛЬНЫМИ ОРГАНИЗАЦИЯМИ</a:t>
            </a:r>
            <a:endParaRPr lang="ru-RU" sz="3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/>
          <p:cNvSpPr/>
          <p:nvPr/>
        </p:nvSpPr>
        <p:spPr bwMode="auto">
          <a:xfrm rot="10800000">
            <a:off x="2285920" y="1787045"/>
            <a:ext cx="5010714" cy="38332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294166" y="1803813"/>
            <a:ext cx="4998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04D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Образовательные программы</a:t>
            </a:r>
            <a:endParaRPr lang="ru-RU" b="1" dirty="0">
              <a:solidFill>
                <a:srgbClr val="204D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 bwMode="auto">
          <a:xfrm rot="10800000">
            <a:off x="957721" y="2451005"/>
            <a:ext cx="2606167" cy="36933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4156456" y="5684836"/>
            <a:ext cx="4966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Обеспечение встречи с новыми знаниями через формы неформального и информального образования, организацию реальных практик</a:t>
            </a:r>
            <a:endParaRPr lang="ru-RU" sz="1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4004123"/>
            <a:ext cx="9122736" cy="72008"/>
          </a:xfrm>
          <a:prstGeom prst="rect">
            <a:avLst/>
          </a:prstGeom>
          <a:solidFill>
            <a:srgbClr val="4383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299234" y="4136071"/>
            <a:ext cx="8593246" cy="360040"/>
          </a:xfrm>
          <a:prstGeom prst="rect">
            <a:avLst/>
          </a:prstGeom>
          <a:gradFill>
            <a:gsLst>
              <a:gs pos="0">
                <a:srgbClr val="5ADC50"/>
              </a:gs>
              <a:gs pos="37000">
                <a:srgbClr val="248C1C"/>
              </a:gs>
              <a:gs pos="100000">
                <a:srgbClr val="1C7016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ый треугольник 105"/>
          <p:cNvSpPr/>
          <p:nvPr/>
        </p:nvSpPr>
        <p:spPr>
          <a:xfrm rot="10800000">
            <a:off x="323529" y="4496111"/>
            <a:ext cx="360040" cy="156084"/>
          </a:xfrm>
          <a:prstGeom prst="rtTriangle">
            <a:avLst/>
          </a:prstGeom>
          <a:gradFill>
            <a:gsLst>
              <a:gs pos="0">
                <a:srgbClr val="196113"/>
              </a:gs>
              <a:gs pos="37000">
                <a:srgbClr val="165711"/>
              </a:gs>
              <a:gs pos="100000">
                <a:srgbClr val="134D0F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002101" y="4106459"/>
            <a:ext cx="518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Мини-технопарки</a:t>
            </a:r>
            <a:endParaRPr lang="ru-RU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934125" y="1471774"/>
            <a:ext cx="5358855" cy="360040"/>
          </a:xfrm>
          <a:prstGeom prst="rect">
            <a:avLst/>
          </a:prstGeom>
          <a:gradFill>
            <a:gsLst>
              <a:gs pos="0">
                <a:srgbClr val="5ADC50"/>
              </a:gs>
              <a:gs pos="37000">
                <a:srgbClr val="248C1C"/>
              </a:gs>
              <a:gs pos="100000">
                <a:srgbClr val="1C7016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ый треугольник 49"/>
          <p:cNvSpPr/>
          <p:nvPr/>
        </p:nvSpPr>
        <p:spPr>
          <a:xfrm rot="10800000">
            <a:off x="1934126" y="1831814"/>
            <a:ext cx="360040" cy="156084"/>
          </a:xfrm>
          <a:prstGeom prst="rtTriangle">
            <a:avLst/>
          </a:prstGeom>
          <a:gradFill>
            <a:gsLst>
              <a:gs pos="0">
                <a:srgbClr val="196113"/>
              </a:gs>
              <a:gs pos="37000">
                <a:srgbClr val="165711"/>
              </a:gs>
              <a:gs pos="100000">
                <a:srgbClr val="134D0F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2028522" y="1442162"/>
            <a:ext cx="5183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Первый тульский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ванториум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101738" y="2451006"/>
            <a:ext cx="22314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Робоквантум</a:t>
            </a:r>
            <a:endParaRPr lang="ru-RU" sz="1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7054" y="2042673"/>
            <a:ext cx="442208" cy="1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2437" y="1970665"/>
            <a:ext cx="442208" cy="1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Прямоугольник 57"/>
          <p:cNvSpPr/>
          <p:nvPr/>
        </p:nvSpPr>
        <p:spPr bwMode="auto">
          <a:xfrm rot="10800000">
            <a:off x="957722" y="2914711"/>
            <a:ext cx="2606166" cy="36933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57722" y="2914711"/>
            <a:ext cx="2606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IT-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квантум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 bwMode="auto">
          <a:xfrm rot="10800000">
            <a:off x="2448637" y="3483562"/>
            <a:ext cx="3707539" cy="43474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508079" y="3499855"/>
            <a:ext cx="3552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Промышленный дизайн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 bwMode="auto">
          <a:xfrm rot="10800000">
            <a:off x="5412118" y="2467326"/>
            <a:ext cx="2606167" cy="36933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412118" y="2467326"/>
            <a:ext cx="2606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Аэроквантум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 bwMode="auto">
          <a:xfrm rot="10800000">
            <a:off x="5412118" y="2914710"/>
            <a:ext cx="2616266" cy="369333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20000"/>
                  <a:lumOff val="8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5412118" y="2914711"/>
            <a:ext cx="2616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Наноквантум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 bwMode="auto">
          <a:xfrm rot="10800000">
            <a:off x="1110375" y="4672782"/>
            <a:ext cx="2453513" cy="69949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Прямоугольник 106"/>
          <p:cNvSpPr/>
          <p:nvPr/>
        </p:nvSpPr>
        <p:spPr bwMode="auto">
          <a:xfrm rot="10800000">
            <a:off x="6002900" y="4664219"/>
            <a:ext cx="2457531" cy="699492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1115617" y="4664389"/>
            <a:ext cx="2335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МБОУ «Центр образования №1»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6124625" y="4652195"/>
            <a:ext cx="2335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МБОУ «Центр образования №7»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107504" y="6212799"/>
            <a:ext cx="3735289" cy="184859"/>
          </a:xfrm>
          <a:prstGeom prst="rect">
            <a:avLst/>
          </a:prstGeom>
          <a:gradFill>
            <a:gsLst>
              <a:gs pos="0">
                <a:srgbClr val="5ADC50"/>
              </a:gs>
              <a:gs pos="37000">
                <a:srgbClr val="248C1C"/>
              </a:gs>
              <a:gs pos="100000">
                <a:srgbClr val="1C7016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Прямоугольник 110"/>
          <p:cNvSpPr/>
          <p:nvPr/>
        </p:nvSpPr>
        <p:spPr bwMode="auto">
          <a:xfrm rot="10800000">
            <a:off x="107504" y="5654832"/>
            <a:ext cx="3759012" cy="55796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Picture 7" descr="http://initrd.ru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" y="5444283"/>
            <a:ext cx="421097" cy="42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Прямоугольник 112"/>
          <p:cNvSpPr/>
          <p:nvPr/>
        </p:nvSpPr>
        <p:spPr>
          <a:xfrm>
            <a:off x="179513" y="5654832"/>
            <a:ext cx="3793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Сентябрь 2016 года</a:t>
            </a:r>
            <a:b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открытие мини-технопарков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25" y="5904946"/>
            <a:ext cx="375757" cy="25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8" y="1512182"/>
            <a:ext cx="1049464" cy="78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ruwest.ru/upload/iblock/453/453e9f3bbbd1633a5013342622733ab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23" y="1488833"/>
            <a:ext cx="1146954" cy="78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4686479"/>
            <a:ext cx="2137677" cy="855731"/>
          </a:xfrm>
          <a:prstGeom prst="rect">
            <a:avLst/>
          </a:prstGeom>
          <a:noFill/>
          <a:ln w="38100">
            <a:solidFill>
              <a:srgbClr val="4383D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8172400" y="163280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4232415"/>
            <a:ext cx="2479173" cy="17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743969" y="3360089"/>
            <a:ext cx="4307773" cy="5009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2479173" cy="18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3707904" y="3429000"/>
            <a:ext cx="4408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ВЗАИМОДЕЙСТВИЕ С </a:t>
            </a:r>
            <a:r>
              <a:rPr lang="ru-RU" sz="2000" b="1" dirty="0" smtClean="0">
                <a:solidFill>
                  <a:schemeClr val="bg1"/>
                </a:solidFill>
              </a:rPr>
              <a:t>ВУЗАМИ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611560" y="3337828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 Narrow" pitchFamily="34" charset="0"/>
              </a:rPr>
              <a:t>РЕАЛИЗАЦИЯ </a:t>
            </a:r>
            <a:br>
              <a:rPr lang="ru-RU" sz="1600" b="1" dirty="0" smtClean="0">
                <a:latin typeface="Arial Narrow" pitchFamily="34" charset="0"/>
              </a:rPr>
            </a:br>
            <a:r>
              <a:rPr lang="ru-RU" sz="1600" b="1" dirty="0" smtClean="0">
                <a:latin typeface="Arial Narrow" pitchFamily="34" charset="0"/>
              </a:rPr>
              <a:t>ПРОФИЛЬНОГО ОБУЧЕНИЯ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>
            <a:off x="3316140" y="3460724"/>
            <a:ext cx="504056" cy="296591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3845627" y="4069026"/>
            <a:ext cx="4104456" cy="218803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250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3828859" y="1428361"/>
            <a:ext cx="4104456" cy="176901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250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3839746" y="4077072"/>
            <a:ext cx="41886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ФГБОУ ВПО «Тульский государственный педагогический университет имени Л.Н. Толстого</a:t>
            </a:r>
            <a:r>
              <a:rPr lang="ru-RU" sz="2000" b="1" dirty="0" smtClean="0"/>
              <a:t>»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ФГБОУ </a:t>
            </a:r>
            <a:r>
              <a:rPr lang="ru-RU" sz="2000" b="1" dirty="0"/>
              <a:t>ВПО «Российская правовая академия Министерства юстиции Российской Федерации</a:t>
            </a:r>
            <a:r>
              <a:rPr lang="ru-RU" sz="2000" b="1" dirty="0" smtClean="0"/>
              <a:t>»</a:t>
            </a:r>
            <a:endParaRPr lang="ru-RU" sz="2000" b="1" dirty="0"/>
          </a:p>
        </p:txBody>
      </p:sp>
      <p:sp>
        <p:nvSpPr>
          <p:cNvPr id="110" name="Прямоугольник 109"/>
          <p:cNvSpPr/>
          <p:nvPr/>
        </p:nvSpPr>
        <p:spPr>
          <a:xfrm>
            <a:off x="3756706" y="1412776"/>
            <a:ext cx="41563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 ФГБОУ </a:t>
            </a:r>
            <a:r>
              <a:rPr lang="ru-RU" sz="2000" b="1" dirty="0"/>
              <a:t>ВПО «Тульский государственный университет</a:t>
            </a:r>
            <a:r>
              <a:rPr lang="ru-RU" sz="2000" b="1" dirty="0" smtClean="0"/>
              <a:t>»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 НОУ </a:t>
            </a:r>
            <a:r>
              <a:rPr lang="ru-RU" sz="2000" b="1" dirty="0"/>
              <a:t>ВПО </a:t>
            </a:r>
            <a:r>
              <a:rPr lang="ru-RU" sz="2000" b="1" dirty="0" smtClean="0"/>
              <a:t>Институт </a:t>
            </a:r>
            <a:r>
              <a:rPr lang="ru-RU" sz="2000" b="1" dirty="0"/>
              <a:t>законоведения и управления Всероссийской полицейской </a:t>
            </a:r>
            <a:r>
              <a:rPr lang="ru-RU" sz="2000" b="1" dirty="0" smtClean="0"/>
              <a:t>ассоциации</a:t>
            </a:r>
            <a:endParaRPr lang="ru-RU" sz="2000" b="1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273520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287922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3023241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72402864"/>
              </p:ext>
            </p:extLst>
          </p:nvPr>
        </p:nvGraphicFramePr>
        <p:xfrm>
          <a:off x="740895" y="4200056"/>
          <a:ext cx="2493854" cy="196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87624" y="5301208"/>
            <a:ext cx="204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itchFamily="34" charset="0"/>
              </a:rPr>
              <a:t>о</a:t>
            </a:r>
            <a:r>
              <a:rPr lang="ru-RU" b="1" dirty="0" smtClean="0">
                <a:solidFill>
                  <a:srgbClr val="002060"/>
                </a:solidFill>
                <a:latin typeface="Arial Narrow" pitchFamily="34" charset="0"/>
              </a:rPr>
              <a:t>бразовательных организаций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9218" name="Picture 2" descr="http://rosvuz.ru/uploads/partition147/unit/1/b44050a6d7b76844a61600b42146264b.800_415.jpg?code=MjUyMzAuODAwXzQxNQ==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85" y="1464937"/>
            <a:ext cx="2116429" cy="155718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Прямоугольник 118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7"/>
            <a:ext cx="7619165" cy="3816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475656" y="980728"/>
            <a:ext cx="6683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ЭФФЕКТИВНОЕ ВЗАИМОДЕЙСТВИЕ ОБРАЗОВАТЕЛЬНЫХ ОРГАНИЗАЦИЙ С </a:t>
            </a:r>
            <a:r>
              <a:rPr lang="ru-RU" sz="2000" b="1" dirty="0" smtClean="0"/>
              <a:t>ВУЗАМИ</a:t>
            </a:r>
            <a:endParaRPr lang="ru-RU" sz="2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308304" y="4797152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6797389" y="4797152"/>
            <a:ext cx="510915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55576" y="4767535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1796470" y="4800320"/>
            <a:ext cx="474437" cy="46811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2267744" y="4688402"/>
            <a:ext cx="4529644" cy="97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909143" y="1916833"/>
            <a:ext cx="3391049" cy="31323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09143" y="1996385"/>
            <a:ext cx="33910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latin typeface="Arial Narrow" panose="020B0606020202030204" pitchFamily="34" charset="0"/>
              </a:rPr>
              <a:t>Посещение </a:t>
            </a:r>
            <a:r>
              <a:rPr lang="ru-RU" sz="1600" b="1" dirty="0">
                <a:latin typeface="Arial Narrow" panose="020B0606020202030204" pitchFamily="34" charset="0"/>
              </a:rPr>
              <a:t>обучающимися «Дней открытых дверей</a:t>
            </a:r>
            <a:r>
              <a:rPr lang="ru-RU" sz="1600" b="1" dirty="0" smtClean="0">
                <a:latin typeface="Arial Narrow" panose="020B060602020203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ru-RU" sz="1600" b="1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b="1" dirty="0" smtClean="0">
                <a:latin typeface="Arial Narrow" panose="020B0606020202030204" pitchFamily="34" charset="0"/>
              </a:rPr>
              <a:t>Участие </a:t>
            </a:r>
            <a:r>
              <a:rPr lang="ru-RU" sz="1600" b="1" dirty="0">
                <a:latin typeface="Arial Narrow" panose="020B0606020202030204" pitchFamily="34" charset="0"/>
              </a:rPr>
              <a:t>в олимпиадах на базе </a:t>
            </a:r>
            <a:r>
              <a:rPr lang="ru-RU" sz="1600" b="1" dirty="0" smtClean="0">
                <a:latin typeface="Arial Narrow" panose="020B0606020202030204" pitchFamily="34" charset="0"/>
              </a:rPr>
              <a:t>вузов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ru-RU" sz="1600" b="1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 err="1" smtClean="0">
                <a:latin typeface="Arial Narrow" panose="020B0606020202030204" pitchFamily="34" charset="0"/>
              </a:rPr>
              <a:t>Профориентационные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>
                <a:latin typeface="Arial Narrow" panose="020B0606020202030204" pitchFamily="34" charset="0"/>
              </a:rPr>
              <a:t>лектории для школьников и их </a:t>
            </a:r>
            <a:r>
              <a:rPr lang="ru-RU" sz="1600" b="1" dirty="0" smtClean="0">
                <a:latin typeface="Arial Narrow" panose="020B0606020202030204" pitchFamily="34" charset="0"/>
              </a:rPr>
              <a:t>родителей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ru-RU" sz="1600" b="1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1600" b="1" dirty="0" err="1" smtClean="0">
                <a:latin typeface="Arial Narrow" panose="020B0606020202030204" pitchFamily="34" charset="0"/>
              </a:rPr>
              <a:t>Профориентационное</a:t>
            </a:r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  <a:r>
              <a:rPr lang="ru-RU" sz="1600" b="1" dirty="0">
                <a:latin typeface="Arial Narrow" panose="020B0606020202030204" pitchFamily="34" charset="0"/>
              </a:rPr>
              <a:t>и репетиционное тестирование</a:t>
            </a:r>
          </a:p>
        </p:txBody>
      </p:sp>
      <p:pic>
        <p:nvPicPr>
          <p:cNvPr id="10242" name="Picture 2" descr="http://tv.tsu.ru/upload/resize_cache/iblock/d2f/763_327_2/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85" y="4797152"/>
            <a:ext cx="3485546" cy="149380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mages.tsu.tula.ru/images/foto/3158/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17" r="8666" b="-1017"/>
          <a:stretch/>
        </p:blipFill>
        <p:spPr bwMode="auto">
          <a:xfrm>
            <a:off x="819020" y="1916833"/>
            <a:ext cx="2005063" cy="216023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3"/>
          <a:stretch/>
        </p:blipFill>
        <p:spPr bwMode="auto">
          <a:xfrm flipH="1">
            <a:off x="6444208" y="1936238"/>
            <a:ext cx="1858525" cy="214101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4277465"/>
            <a:ext cx="2802969" cy="169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743969" y="3562793"/>
            <a:ext cx="4307773" cy="5009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51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421753"/>
            <a:ext cx="144016" cy="48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7415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72655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7895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403135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2802969" cy="214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3707904" y="3604954"/>
            <a:ext cx="44089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ВЗАИМОДЕЙСТВИЕ С ВУЗАМИ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611560" y="3564305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 Narrow" pitchFamily="34" charset="0"/>
              </a:rPr>
              <a:t>ПРОФОРИЕНТАЦИОННЫЕ МЕРОПРИЯТИЯ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6200000">
            <a:off x="3316140" y="3676748"/>
            <a:ext cx="504056" cy="296591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3851920" y="4232414"/>
            <a:ext cx="4104456" cy="1743155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250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3828859" y="1428361"/>
            <a:ext cx="4104456" cy="199339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250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3803536" y="4423464"/>
            <a:ext cx="41886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ФГБОУ ВПО «Тульский государственный педагогический университет имени Л.Н. Толстого</a:t>
            </a:r>
            <a:r>
              <a:rPr lang="ru-RU" sz="2000" b="1" dirty="0" smtClean="0">
                <a:latin typeface="Arial Narrow" panose="020B0606020202030204" pitchFamily="34" charset="0"/>
              </a:rPr>
              <a:t>»</a:t>
            </a:r>
          </a:p>
          <a:p>
            <a:pPr algn="ctr"/>
            <a:r>
              <a:rPr lang="ru-RU" sz="2000" b="1" dirty="0" smtClean="0"/>
              <a:t>и др.</a:t>
            </a:r>
            <a:endParaRPr lang="ru-RU" sz="2000" b="1" dirty="0"/>
          </a:p>
        </p:txBody>
      </p:sp>
      <p:sp>
        <p:nvSpPr>
          <p:cNvPr id="110" name="Прямоугольник 109"/>
          <p:cNvSpPr/>
          <p:nvPr/>
        </p:nvSpPr>
        <p:spPr>
          <a:xfrm>
            <a:off x="3756706" y="1448777"/>
            <a:ext cx="415638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200"/>
              </a:spcAft>
            </a:pPr>
            <a:r>
              <a:rPr lang="ru-RU" sz="2000" b="1" dirty="0" smtClean="0">
                <a:latin typeface="Arial Narrow" panose="020B0606020202030204" pitchFamily="34" charset="0"/>
              </a:rPr>
              <a:t> </a:t>
            </a:r>
            <a:r>
              <a:rPr lang="ru-RU" sz="2000" b="1" dirty="0" smtClean="0">
                <a:latin typeface="Arial Narrow" panose="020B0606020202030204" pitchFamily="34" charset="0"/>
              </a:rPr>
              <a:t>ИЗЦ ВПА </a:t>
            </a:r>
            <a:r>
              <a:rPr lang="ru-RU" sz="2000" dirty="0">
                <a:latin typeface="Arial Narrow" panose="020B0606020202030204" pitchFamily="34" charset="0"/>
              </a:rPr>
              <a:t>(«Эффективный управленец всегда в цене», «Управление – это искусство создавать таланты»)</a:t>
            </a:r>
            <a:endParaRPr lang="ru-RU" sz="2000" b="1" dirty="0" smtClean="0">
              <a:latin typeface="Arial Narrow" panose="020B060602020203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ru-RU" sz="2000" b="1" dirty="0" smtClean="0">
                <a:latin typeface="Arial Narrow" panose="020B0606020202030204" pitchFamily="34" charset="0"/>
              </a:rPr>
              <a:t>Российский экономический университет </a:t>
            </a:r>
            <a:r>
              <a:rPr lang="ru-RU" sz="2000" b="1" dirty="0">
                <a:latin typeface="Arial Narrow" panose="020B0606020202030204" pitchFamily="34" charset="0"/>
              </a:rPr>
              <a:t>им. Г.В. </a:t>
            </a:r>
            <a:r>
              <a:rPr lang="ru-RU" sz="2000" b="1" dirty="0" smtClean="0">
                <a:latin typeface="Arial Narrow" panose="020B0606020202030204" pitchFamily="34" charset="0"/>
              </a:rPr>
              <a:t>Плеханова </a:t>
            </a:r>
            <a:r>
              <a:rPr lang="ru-RU" sz="2000" dirty="0">
                <a:latin typeface="Arial Narrow" panose="020B0606020202030204" pitchFamily="34" charset="0"/>
              </a:rPr>
              <a:t>(«День открытых дверей»)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273520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287922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3023241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49954332"/>
              </p:ext>
            </p:extLst>
          </p:nvPr>
        </p:nvGraphicFramePr>
        <p:xfrm>
          <a:off x="899592" y="4077072"/>
          <a:ext cx="2678977" cy="2040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84991" y="5317932"/>
            <a:ext cx="17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 Narrow" pitchFamily="34" charset="0"/>
              </a:rPr>
              <a:t>о</a:t>
            </a:r>
            <a:r>
              <a:rPr lang="ru-RU" sz="1600" b="1" dirty="0" smtClean="0">
                <a:solidFill>
                  <a:srgbClr val="002060"/>
                </a:solidFill>
                <a:latin typeface="Arial Narrow" pitchFamily="34" charset="0"/>
              </a:rPr>
              <a:t>бразовательных организаций</a:t>
            </a:r>
            <a:endParaRPr lang="ru-RU" sz="16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pic>
        <p:nvPicPr>
          <p:cNvPr id="9218" name="Picture 2" descr="http://rosvuz.ru/uploads/partition147/unit/1/b44050a6d7b76844a61600b42146264b.800_415.jpg?code=MjUyMzAuODAwXzQxNQ==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85" y="1464937"/>
            <a:ext cx="2392849" cy="176055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Прямоугольник 118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4238911"/>
            <a:ext cx="97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1778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9212" y="4293096"/>
            <a:ext cx="117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учащихся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3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174518"/>
            <a:ext cx="3528392" cy="27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3528392" cy="18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844824"/>
            <a:ext cx="3312368" cy="31700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r>
              <a:rPr lang="ru-RU" sz="2000" b="1" dirty="0">
                <a:latin typeface="Arial-BoldMT"/>
              </a:rPr>
              <a:t>КРУГЛЫЙ СТОЛ </a:t>
            </a:r>
          </a:p>
          <a:p>
            <a:pPr algn="ctr"/>
            <a:r>
              <a:rPr lang="ru-RU" sz="2000" b="1" dirty="0" smtClean="0">
                <a:latin typeface="Arial-BoldMT"/>
              </a:rPr>
              <a:t>«Вопросы </a:t>
            </a:r>
            <a:r>
              <a:rPr lang="ru-RU" sz="2000" b="1" dirty="0" err="1">
                <a:latin typeface="Arial-BoldMT"/>
              </a:rPr>
              <a:t>профориентационной</a:t>
            </a:r>
            <a:r>
              <a:rPr lang="ru-RU" sz="2000" b="1" dirty="0">
                <a:latin typeface="Arial-BoldMT"/>
              </a:rPr>
              <a:t> работы с обучающими </a:t>
            </a:r>
            <a:r>
              <a:rPr lang="ru-RU" sz="2000" b="1" dirty="0" smtClean="0">
                <a:latin typeface="Arial-BoldMT"/>
              </a:rPr>
              <a:t/>
            </a:r>
            <a:br>
              <a:rPr lang="ru-RU" sz="2000" b="1" dirty="0" smtClean="0">
                <a:latin typeface="Arial-BoldMT"/>
              </a:rPr>
            </a:br>
            <a:r>
              <a:rPr lang="ru-RU" sz="2000" b="1" dirty="0" smtClean="0">
                <a:latin typeface="Arial-BoldMT"/>
              </a:rPr>
              <a:t>в </a:t>
            </a:r>
            <a:r>
              <a:rPr lang="ru-RU" sz="2000" b="1" dirty="0">
                <a:latin typeface="Arial-BoldMT"/>
              </a:rPr>
              <a:t>контексте федеральных государственных образовательных стандартов общего образования»</a:t>
            </a:r>
            <a:endParaRPr lang="ru-RU" sz="2000" dirty="0"/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16016" y="1325639"/>
            <a:ext cx="3405240" cy="27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24791" y="4005064"/>
            <a:ext cx="3375602" cy="18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827584" y="2951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28072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429309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414908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827584" y="397265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4950296" y="1850048"/>
            <a:ext cx="3006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-BoldMT"/>
              </a:rPr>
              <a:t>ОБЛАСТНОЙ СЕМИНАР</a:t>
            </a:r>
            <a:endParaRPr lang="ru-RU" sz="2000" b="1" dirty="0">
              <a:latin typeface="Arial-BoldMT"/>
            </a:endParaRPr>
          </a:p>
          <a:p>
            <a:pPr algn="ctr"/>
            <a:r>
              <a:rPr lang="ru-RU" sz="2000" b="1" dirty="0">
                <a:latin typeface="Arial-BoldMT"/>
              </a:rPr>
              <a:t>«Профессиональная ориентация молодежи Тульской области»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27584" y="31036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827584" y="32560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827584" y="34084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827584" y="35608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827584" y="3713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827584" y="386104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13"/>
          <p:cNvSpPr>
            <a:spLocks noChangeArrowheads="1"/>
          </p:cNvSpPr>
          <p:nvPr/>
        </p:nvSpPr>
        <p:spPr bwMode="auto">
          <a:xfrm>
            <a:off x="1201454" y="5507384"/>
            <a:ext cx="2866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latin typeface="Arial Narrow" pitchFamily="34" charset="0"/>
              </a:rPr>
              <a:t>ГОУ ДПО ТО ИРК и ППРО ТО</a:t>
            </a:r>
            <a:endParaRPr lang="ru-RU" dirty="0"/>
          </a:p>
        </p:txBody>
      </p:sp>
      <p:sp>
        <p:nvSpPr>
          <p:cNvPr id="98" name="Прямоугольник 13"/>
          <p:cNvSpPr>
            <a:spLocks noChangeArrowheads="1"/>
          </p:cNvSpPr>
          <p:nvPr/>
        </p:nvSpPr>
        <p:spPr bwMode="auto">
          <a:xfrm>
            <a:off x="5652120" y="55079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 b="1" dirty="0">
              <a:latin typeface="Arial Narrow" pitchFamily="34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sp>
        <p:nvSpPr>
          <p:cNvPr id="90" name="Прямоугольник 13"/>
          <p:cNvSpPr>
            <a:spLocks noChangeArrowheads="1"/>
          </p:cNvSpPr>
          <p:nvPr/>
        </p:nvSpPr>
        <p:spPr bwMode="auto">
          <a:xfrm>
            <a:off x="4903024" y="4863050"/>
            <a:ext cx="3052278" cy="9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</a:rPr>
              <a:t>Комитет Тульской области  </a:t>
            </a:r>
            <a:br>
              <a:rPr lang="ru-RU" b="1" dirty="0" smtClean="0">
                <a:latin typeface="Arial Narrow" pitchFamily="34" charset="0"/>
              </a:rPr>
            </a:br>
            <a:r>
              <a:rPr lang="ru-RU" b="1" dirty="0" smtClean="0">
                <a:latin typeface="Arial Narrow" pitchFamily="34" charset="0"/>
              </a:rPr>
              <a:t>по спорту и молодежной политике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7"/>
            <a:ext cx="7619165" cy="3816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43808" y="2145050"/>
            <a:ext cx="3463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МУНИЦИПАЛЬНЫЙ ПРОЕКТ «</a:t>
            </a:r>
            <a:r>
              <a:rPr lang="en-US" sz="2000" b="1" dirty="0" smtClean="0"/>
              <a:t>PRO </a:t>
            </a:r>
            <a:r>
              <a:rPr lang="ru-RU" sz="2000" b="1" dirty="0" smtClean="0"/>
              <a:t>ПРОФЕССИЮ»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308304" y="4797152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6797389" y="4797152"/>
            <a:ext cx="510915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55576" y="4767535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1796470" y="4800320"/>
            <a:ext cx="474437" cy="46811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835695" y="980728"/>
            <a:ext cx="640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Приказ </a:t>
            </a:r>
            <a:r>
              <a:rPr lang="ru-RU" sz="1400" b="1" dirty="0">
                <a:latin typeface="Arial Narrow" panose="020B0606020202030204" pitchFamily="34" charset="0"/>
              </a:rPr>
              <a:t>управления образования администрации г. Тулы от 12.10.2012 г. № </a:t>
            </a:r>
            <a:r>
              <a:rPr lang="ru-RU" sz="1400" b="1" dirty="0" smtClean="0">
                <a:latin typeface="Arial Narrow" panose="020B0606020202030204" pitchFamily="34" charset="0"/>
              </a:rPr>
              <a:t>751-а</a:t>
            </a:r>
            <a:br>
              <a:rPr lang="ru-RU" sz="1400" b="1" dirty="0" smtClean="0">
                <a:latin typeface="Arial Narrow" panose="020B0606020202030204" pitchFamily="34" charset="0"/>
              </a:rPr>
            </a:br>
            <a:r>
              <a:rPr lang="ru-RU" sz="1400" b="1" dirty="0" smtClean="0">
                <a:latin typeface="Arial Narrow" panose="020B0606020202030204" pitchFamily="34" charset="0"/>
              </a:rPr>
              <a:t> </a:t>
            </a:r>
            <a:r>
              <a:rPr lang="ru-RU" sz="1400" b="1" dirty="0">
                <a:latin typeface="Arial Narrow" panose="020B0606020202030204" pitchFamily="34" charset="0"/>
              </a:rPr>
              <a:t>«Об утверждении муниципального проекта «PRO профессию».</a:t>
            </a:r>
          </a:p>
        </p:txBody>
      </p:sp>
      <p:pic>
        <p:nvPicPr>
          <p:cNvPr id="5126" name="Picture 6" descr="http://tribuna.md/wp-content/uploads/2015/06/document-clipart-5846-document-open-desig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07669"/>
            <a:ext cx="688320" cy="6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2267744" y="4688402"/>
            <a:ext cx="4529644" cy="154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909143" y="2833688"/>
            <a:ext cx="3391049" cy="3187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09143" y="2924944"/>
            <a:ext cx="33910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latin typeface="Arial Narrow" panose="020B0606020202030204" pitchFamily="34" charset="0"/>
              </a:rPr>
              <a:t>Департамент образования Тульской области </a:t>
            </a:r>
            <a:endParaRPr lang="ru-RU" sz="1400" b="1" dirty="0" smtClean="0">
              <a:latin typeface="Arial Narrow" panose="020B0606020202030204" pitchFamily="34" charset="0"/>
            </a:endParaRPr>
          </a:p>
          <a:p>
            <a:endParaRPr lang="ru-RU" sz="1400" b="1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b="1" dirty="0" smtClean="0">
                <a:latin typeface="Arial Narrow" panose="020B0606020202030204" pitchFamily="34" charset="0"/>
              </a:rPr>
              <a:t>Управление </a:t>
            </a:r>
            <a:r>
              <a:rPr lang="ru-RU" sz="1400" b="1" dirty="0">
                <a:latin typeface="Arial Narrow" panose="020B0606020202030204" pitchFamily="34" charset="0"/>
              </a:rPr>
              <a:t>образования администрации города </a:t>
            </a:r>
            <a:r>
              <a:rPr lang="ru-RU" sz="1400" b="1" dirty="0" smtClean="0">
                <a:latin typeface="Arial Narrow" panose="020B0606020202030204" pitchFamily="34" charset="0"/>
              </a:rPr>
              <a:t>Тулы</a:t>
            </a:r>
          </a:p>
          <a:p>
            <a:endParaRPr lang="ru-RU" sz="1400" b="1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b="1" dirty="0" smtClean="0">
                <a:latin typeface="Arial Narrow" panose="020B0606020202030204" pitchFamily="34" charset="0"/>
              </a:rPr>
              <a:t>Государственное образовательное учреждение </a:t>
            </a:r>
            <a:r>
              <a:rPr lang="ru-RU" sz="1400" b="1" dirty="0">
                <a:latin typeface="Arial Narrow" panose="020B0606020202030204" pitchFamily="34" charset="0"/>
              </a:rPr>
              <a:t>среднего профессионального образования Тульской области «Тульский колледж строительства и отраслевых технологий</a:t>
            </a:r>
            <a:r>
              <a:rPr lang="ru-RU" sz="1400" b="1" dirty="0" smtClean="0">
                <a:latin typeface="Arial Narrow" panose="020B060602020203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ru-RU" sz="1400" b="1" dirty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400" b="1" dirty="0" smtClean="0">
                <a:latin typeface="Arial Narrow" panose="020B0606020202030204" pitchFamily="34" charset="0"/>
              </a:rPr>
              <a:t>Образовательные организации 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pic>
        <p:nvPicPr>
          <p:cNvPr id="2052" name="Picture 4" descr="http://samopoznanie.ru/avatars/objects/3-142128_1_6.jpg?14715364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4" y="2852936"/>
            <a:ext cx="1909737" cy="14108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35" y="2870158"/>
            <a:ext cx="1861022" cy="135093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835696" y="1537628"/>
            <a:ext cx="6408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 Narrow" panose="020B0606020202030204" pitchFamily="34" charset="0"/>
              </a:rPr>
              <a:t>Приказ </a:t>
            </a:r>
            <a:r>
              <a:rPr lang="ru-RU" sz="1400" b="1" dirty="0">
                <a:latin typeface="Arial Narrow" panose="020B0606020202030204" pitchFamily="34" charset="0"/>
              </a:rPr>
              <a:t>управления образования администрации г. Тулы от 03.12.2014 № 1022-а </a:t>
            </a:r>
            <a:r>
              <a:rPr lang="ru-RU" sz="1400" b="1" dirty="0" smtClean="0">
                <a:latin typeface="Arial Narrow" panose="020B0606020202030204" pitchFamily="34" charset="0"/>
              </a:rPr>
              <a:t/>
            </a:r>
            <a:br>
              <a:rPr lang="ru-RU" sz="1400" b="1" dirty="0" smtClean="0">
                <a:latin typeface="Arial Narrow" panose="020B0606020202030204" pitchFamily="34" charset="0"/>
              </a:rPr>
            </a:br>
            <a:r>
              <a:rPr lang="ru-RU" sz="1400" b="1" dirty="0" smtClean="0">
                <a:latin typeface="Arial Narrow" panose="020B0606020202030204" pitchFamily="34" charset="0"/>
              </a:rPr>
              <a:t>«</a:t>
            </a:r>
            <a:r>
              <a:rPr lang="ru-RU" sz="1400" b="1" dirty="0">
                <a:latin typeface="Arial Narrow" panose="020B0606020202030204" pitchFamily="34" charset="0"/>
              </a:rPr>
              <a:t>О реализации  муниципального проекта «PRO профессию»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0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7"/>
            <a:ext cx="7619165" cy="4752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059832" y="1064930"/>
            <a:ext cx="31388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ОСНОВНАЯ ЦЕЛЬ ПРОЕКТА «</a:t>
            </a:r>
            <a:r>
              <a:rPr lang="en-US" sz="2000" b="1" dirty="0"/>
              <a:t>PRO </a:t>
            </a:r>
            <a:r>
              <a:rPr lang="ru-RU" sz="2000" b="1" dirty="0"/>
              <a:t>ПРОФЕССИЮ</a:t>
            </a:r>
            <a:r>
              <a:rPr lang="ru-RU" sz="2000" b="1" dirty="0" smtClean="0"/>
              <a:t>»: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1772816"/>
            <a:ext cx="3007550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131841" y="1916832"/>
            <a:ext cx="30075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Создание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условий для формирования готовности подростков к социальному, профессиональному </a:t>
            </a:r>
            <a:endParaRPr lang="ru-RU" sz="16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культурному самоопределению  в условиях рыночных отношений с учетом востребованности профессий </a:t>
            </a: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на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рынке труда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308304" y="5733255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6797389" y="5733255"/>
            <a:ext cx="510915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55576" y="5703638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1796470" y="5736423"/>
            <a:ext cx="474437" cy="46811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12846" y="1340768"/>
            <a:ext cx="231899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400" b="1" dirty="0">
                <a:latin typeface="Arial Narrow" panose="020B0606020202030204" pitchFamily="34" charset="0"/>
              </a:rPr>
              <a:t>оказать помощь каждому учащемуся школы в обретении желаемого образа своего </a:t>
            </a:r>
            <a:r>
              <a:rPr lang="ru-RU" sz="1400" b="1" dirty="0" smtClean="0">
                <a:latin typeface="Arial Narrow" panose="020B0606020202030204" pitchFamily="34" charset="0"/>
              </a:rPr>
              <a:t>профессионального будущего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latin typeface="Arial Narrow" panose="020B0606020202030204" pitchFamily="34" charset="0"/>
              </a:rPr>
              <a:t> помочь  </a:t>
            </a:r>
            <a:r>
              <a:rPr lang="ru-RU" sz="1400" b="1" dirty="0">
                <a:latin typeface="Arial Narrow" panose="020B0606020202030204" pitchFamily="34" charset="0"/>
              </a:rPr>
              <a:t>учащимся осознать значимость трудовой деятельности </a:t>
            </a:r>
            <a:r>
              <a:rPr lang="ru-RU" sz="1400" b="1" dirty="0" smtClean="0">
                <a:latin typeface="Arial Narrow" panose="020B0606020202030204" pitchFamily="34" charset="0"/>
              </a:rPr>
              <a:t>и </a:t>
            </a:r>
            <a:r>
              <a:rPr lang="ru-RU" sz="1400" b="1" dirty="0">
                <a:latin typeface="Arial Narrow" panose="020B0606020202030204" pitchFamily="34" charset="0"/>
              </a:rPr>
              <a:t>важность правильного выбора </a:t>
            </a:r>
            <a:r>
              <a:rPr lang="ru-RU" sz="1400" b="1" dirty="0" smtClean="0">
                <a:latin typeface="Arial Narrow" panose="020B0606020202030204" pitchFamily="34" charset="0"/>
              </a:rPr>
              <a:t>профессии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>
                <a:latin typeface="Arial Narrow" panose="020B0606020202030204" pitchFamily="34" charset="0"/>
              </a:rPr>
              <a:t> </a:t>
            </a:r>
            <a:r>
              <a:rPr lang="ru-RU" sz="1400" b="1" dirty="0" smtClean="0">
                <a:latin typeface="Arial Narrow" panose="020B0606020202030204" pitchFamily="34" charset="0"/>
              </a:rPr>
              <a:t>сотрудничать </a:t>
            </a:r>
            <a:r>
              <a:rPr lang="ru-RU" sz="1400" b="1" dirty="0">
                <a:latin typeface="Arial Narrow" panose="020B0606020202030204" pitchFamily="34" charset="0"/>
              </a:rPr>
              <a:t>с общеобразовательными </a:t>
            </a:r>
            <a:r>
              <a:rPr lang="ru-RU" sz="1400" b="1" dirty="0" smtClean="0">
                <a:latin typeface="Arial Narrow" panose="020B0606020202030204" pitchFamily="34" charset="0"/>
              </a:rPr>
              <a:t>по </a:t>
            </a:r>
            <a:r>
              <a:rPr lang="ru-RU" sz="1400" b="1" dirty="0">
                <a:latin typeface="Arial Narrow" panose="020B0606020202030204" pitchFamily="34" charset="0"/>
              </a:rPr>
              <a:t>профессиональной ориентации </a:t>
            </a:r>
            <a:r>
              <a:rPr lang="ru-RU" sz="1400" b="1" dirty="0" smtClean="0">
                <a:latin typeface="Arial Narrow" panose="020B0606020202030204" pitchFamily="34" charset="0"/>
              </a:rPr>
              <a:t>учащихся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latin typeface="Arial Narrow" panose="020B0606020202030204" pitchFamily="34" charset="0"/>
              </a:rPr>
              <a:t>осуществлять </a:t>
            </a:r>
            <a:r>
              <a:rPr lang="ru-RU" sz="1400" b="1" dirty="0">
                <a:latin typeface="Arial Narrow" panose="020B0606020202030204" pitchFamily="34" charset="0"/>
              </a:rPr>
              <a:t>пропаганду профессий и </a:t>
            </a:r>
            <a:r>
              <a:rPr lang="ru-RU" sz="1400" b="1" dirty="0" smtClean="0">
                <a:latin typeface="Arial Narrow" panose="020B0606020202030204" pitchFamily="34" charset="0"/>
              </a:rPr>
              <a:t>специальностей востребованных </a:t>
            </a:r>
            <a:r>
              <a:rPr lang="ru-RU" sz="1400" b="1" dirty="0">
                <a:latin typeface="Arial Narrow" panose="020B0606020202030204" pitchFamily="34" charset="0"/>
              </a:rPr>
              <a:t>на региональном рынке </a:t>
            </a:r>
            <a:r>
              <a:rPr lang="ru-RU" sz="1400" b="1" dirty="0" smtClean="0">
                <a:latin typeface="Arial Narrow" panose="020B0606020202030204" pitchFamily="34" charset="0"/>
              </a:rPr>
              <a:t>труда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980728"/>
            <a:ext cx="217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………………………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13447" y="980728"/>
            <a:ext cx="217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………………………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34520" y="1402318"/>
            <a:ext cx="231899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400" b="1" dirty="0">
                <a:latin typeface="Arial Narrow" panose="020B0606020202030204" pitchFamily="34" charset="0"/>
              </a:rPr>
              <a:t>вести разработку нормативно-правового и методического обеспечения </a:t>
            </a:r>
            <a:r>
              <a:rPr lang="ru-RU" sz="1400" b="1" dirty="0" smtClean="0">
                <a:latin typeface="Arial Narrow" panose="020B0606020202030204" pitchFamily="34" charset="0"/>
              </a:rPr>
              <a:t>проекта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latin typeface="Arial Narrow" panose="020B0606020202030204" pitchFamily="34" charset="0"/>
              </a:rPr>
              <a:t> подготовить </a:t>
            </a:r>
            <a:r>
              <a:rPr lang="ru-RU" sz="1400" b="1" dirty="0">
                <a:latin typeface="Arial Narrow" panose="020B0606020202030204" pitchFamily="34" charset="0"/>
              </a:rPr>
              <a:t>психолого-педагогическое сопровождение выбора школьниками своей профессиональной </a:t>
            </a:r>
            <a:r>
              <a:rPr lang="ru-RU" sz="1400" b="1" dirty="0" smtClean="0">
                <a:latin typeface="Arial Narrow" panose="020B0606020202030204" pitchFamily="34" charset="0"/>
              </a:rPr>
              <a:t>траектории</a:t>
            </a:r>
            <a:endParaRPr lang="ru-RU" sz="1400" b="1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latin typeface="Arial Narrow" panose="020B0606020202030204" pitchFamily="34" charset="0"/>
              </a:rPr>
              <a:t> разработать </a:t>
            </a:r>
            <a:r>
              <a:rPr lang="ru-RU" sz="1400" b="1" dirty="0">
                <a:latin typeface="Arial Narrow" panose="020B0606020202030204" pitchFamily="34" charset="0"/>
              </a:rPr>
              <a:t>программы дополнительного и дополнительного профессионального </a:t>
            </a:r>
            <a:r>
              <a:rPr lang="ru-RU" sz="1400" b="1" dirty="0" smtClean="0">
                <a:latin typeface="Arial Narrow" panose="020B0606020202030204" pitchFamily="34" charset="0"/>
              </a:rPr>
              <a:t>образования</a:t>
            </a:r>
          </a:p>
          <a:p>
            <a:pPr>
              <a:buFont typeface="Wingdings" pitchFamily="2" charset="2"/>
              <a:buChar char="q"/>
            </a:pPr>
            <a:r>
              <a:rPr lang="ru-RU" sz="1400" b="1" dirty="0" smtClean="0">
                <a:latin typeface="Arial Narrow" panose="020B0606020202030204" pitchFamily="34" charset="0"/>
              </a:rPr>
              <a:t> проводить </a:t>
            </a:r>
            <a:r>
              <a:rPr lang="ru-RU" sz="1400" b="1" dirty="0">
                <a:latin typeface="Arial Narrow" panose="020B0606020202030204" pitchFamily="34" charset="0"/>
              </a:rPr>
              <a:t>мониторинг и анализ результатов </a:t>
            </a:r>
            <a:r>
              <a:rPr lang="ru-RU" sz="1400" b="1" dirty="0" smtClean="0">
                <a:latin typeface="Arial Narrow" panose="020B0606020202030204" pitchFamily="34" charset="0"/>
              </a:rPr>
              <a:t>проекта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pic>
        <p:nvPicPr>
          <p:cNvPr id="3074" name="Picture 2" descr="http://img.rufox.ru/files/big2/776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51" y="4683967"/>
            <a:ext cx="2584527" cy="161532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3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4125065"/>
            <a:ext cx="2479173" cy="185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ый треугольник 20"/>
          <p:cNvSpPr/>
          <p:nvPr/>
        </p:nvSpPr>
        <p:spPr>
          <a:xfrm rot="10800000">
            <a:off x="3386086" y="1413033"/>
            <a:ext cx="465834" cy="478099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851920" y="1413033"/>
            <a:ext cx="4176463" cy="4780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2479173" cy="158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3872001" y="1484784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ПРОЕКТ «</a:t>
            </a:r>
            <a:r>
              <a:rPr lang="en-US" sz="2000" b="1" dirty="0"/>
              <a:t>PRO </a:t>
            </a:r>
            <a:r>
              <a:rPr lang="ru-RU" sz="2000" b="1" dirty="0"/>
              <a:t>ПРОФЕССИЮ»</a:t>
            </a:r>
            <a:endParaRPr lang="ru-RU" sz="2000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3386086" y="2001036"/>
            <a:ext cx="4590371" cy="397453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250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86087" y="2492896"/>
            <a:ext cx="45903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latin typeface="Arial-BoldMT"/>
              </a:rPr>
              <a:t>обогатить знания и представления школьников о многообразии профессий и видах профессиональной </a:t>
            </a:r>
            <a:r>
              <a:rPr lang="ru-RU" sz="1600" b="1" dirty="0" smtClean="0">
                <a:latin typeface="Arial-BoldMT"/>
              </a:rPr>
              <a:t>деятельности</a:t>
            </a:r>
            <a:endParaRPr lang="ru-RU" sz="1600" b="1" dirty="0">
              <a:latin typeface="Arial-Bold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Arial-BoldMT"/>
              </a:rPr>
              <a:t>создать </a:t>
            </a:r>
            <a:r>
              <a:rPr lang="ru-RU" sz="1600" b="1" dirty="0">
                <a:latin typeface="Arial-BoldMT"/>
              </a:rPr>
              <a:t>условия для приобретения учащимися школ первоначального практического опыта по профессиям и </a:t>
            </a:r>
            <a:r>
              <a:rPr lang="ru-RU" sz="1600" b="1" dirty="0" smtClean="0">
                <a:latin typeface="Arial-BoldMT"/>
              </a:rPr>
              <a:t>специальностям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Arial-BoldMT"/>
              </a:rPr>
              <a:t>создать </a:t>
            </a:r>
            <a:r>
              <a:rPr lang="ru-RU" sz="1600" b="1" dirty="0">
                <a:latin typeface="Arial-BoldMT"/>
              </a:rPr>
              <a:t>информационный банк материалов по профессиональной ориентации </a:t>
            </a:r>
            <a:r>
              <a:rPr lang="ru-RU" sz="1600" b="1" dirty="0" smtClean="0">
                <a:latin typeface="Arial-BoldMT"/>
              </a:rPr>
              <a:t>школьников</a:t>
            </a:r>
            <a:endParaRPr lang="ru-RU" sz="1600" b="1" dirty="0">
              <a:latin typeface="Arial-BoldM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>
                <a:latin typeface="Arial-BoldMT"/>
              </a:rPr>
              <a:t>активизировать </a:t>
            </a:r>
            <a:r>
              <a:rPr lang="ru-RU" sz="1600" b="1" dirty="0">
                <a:latin typeface="Arial-BoldMT"/>
              </a:rPr>
              <a:t>деятельность родителей по профессиональной ориентации </a:t>
            </a:r>
            <a:r>
              <a:rPr lang="ru-RU" sz="1600" b="1" dirty="0" smtClean="0">
                <a:latin typeface="Arial-BoldMT"/>
              </a:rPr>
              <a:t>школьников</a:t>
            </a:r>
            <a:endParaRPr lang="ru-RU" sz="1600" b="1" dirty="0">
              <a:latin typeface="Arial-BoldMT"/>
            </a:endParaRPr>
          </a:p>
        </p:txBody>
      </p:sp>
      <p:sp>
        <p:nvSpPr>
          <p:cNvPr id="90" name="Стрелка вниз 89"/>
          <p:cNvSpPr/>
          <p:nvPr/>
        </p:nvSpPr>
        <p:spPr>
          <a:xfrm>
            <a:off x="4860032" y="2363903"/>
            <a:ext cx="1575770" cy="20100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4788024" y="2348880"/>
            <a:ext cx="1728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76056" y="1988840"/>
            <a:ext cx="995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ЗАДАЧИ</a:t>
            </a:r>
            <a:endParaRPr lang="ru-RU" b="1" dirty="0"/>
          </a:p>
        </p:txBody>
      </p:sp>
      <p:sp>
        <p:nvSpPr>
          <p:cNvPr id="93" name="Прямоугольник 92"/>
          <p:cNvSpPr/>
          <p:nvPr/>
        </p:nvSpPr>
        <p:spPr>
          <a:xfrm>
            <a:off x="652667" y="2907521"/>
            <a:ext cx="26231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-BoldMT"/>
              </a:rPr>
              <a:t>Модернизация </a:t>
            </a:r>
            <a:r>
              <a:rPr lang="ru-RU" sz="1400" b="1" dirty="0" err="1" smtClean="0">
                <a:latin typeface="Arial-BoldMT"/>
              </a:rPr>
              <a:t>профориентационной</a:t>
            </a:r>
            <a:r>
              <a:rPr lang="ru-RU" sz="1400" b="1" dirty="0" smtClean="0">
                <a:latin typeface="Arial-BoldMT"/>
              </a:rPr>
              <a:t/>
            </a:r>
            <a:br>
              <a:rPr lang="ru-RU" sz="1400" b="1" dirty="0" smtClean="0">
                <a:latin typeface="Arial-BoldMT"/>
              </a:rPr>
            </a:br>
            <a:r>
              <a:rPr lang="ru-RU" sz="1400" b="1" dirty="0" smtClean="0">
                <a:latin typeface="Arial-BoldMT"/>
              </a:rPr>
              <a:t> </a:t>
            </a:r>
            <a:r>
              <a:rPr lang="ru-RU" sz="1400" b="1" dirty="0">
                <a:latin typeface="Arial-BoldMT"/>
              </a:rPr>
              <a:t>работы с учащимися общеобразовательных учреждений </a:t>
            </a:r>
            <a:r>
              <a:rPr lang="ru-RU" sz="1400" b="1" dirty="0" smtClean="0">
                <a:latin typeface="Arial-BoldMT"/>
              </a:rPr>
              <a:t>города</a:t>
            </a:r>
            <a:r>
              <a:rPr lang="ru-RU" sz="1400" b="1" dirty="0">
                <a:latin typeface="Arial-BoldMT"/>
              </a:rPr>
              <a:t> </a:t>
            </a:r>
            <a:r>
              <a:rPr lang="ru-RU" sz="1400" b="1" dirty="0" smtClean="0">
                <a:latin typeface="Arial-BoldMT"/>
              </a:rPr>
              <a:t>Тулы</a:t>
            </a:r>
            <a:endParaRPr lang="ru-RU" sz="1400" dirty="0"/>
          </a:p>
        </p:txBody>
      </p:sp>
      <p:pic>
        <p:nvPicPr>
          <p:cNvPr id="2" name="Picture 2" descr="http://cs606719.vk.me/v606719764/b6b7/2N7kNfEVUn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02" y="1216441"/>
            <a:ext cx="1776222" cy="15644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1" y="4262612"/>
            <a:ext cx="1717823" cy="160627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827584" y="422108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7" y="2869717"/>
            <a:ext cx="360039" cy="310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-1980728" y="5037172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-1673806" y="4706084"/>
            <a:ext cx="510915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263050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Прямоугольник 121"/>
          <p:cNvSpPr/>
          <p:nvPr/>
        </p:nvSpPr>
        <p:spPr>
          <a:xfrm>
            <a:off x="-1980728" y="4071156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ый треугольник 122"/>
          <p:cNvSpPr/>
          <p:nvPr/>
        </p:nvSpPr>
        <p:spPr>
          <a:xfrm rot="5400000">
            <a:off x="-1169749" y="4706084"/>
            <a:ext cx="510915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ый треугольник 90"/>
          <p:cNvSpPr/>
          <p:nvPr/>
        </p:nvSpPr>
        <p:spPr>
          <a:xfrm rot="10800000">
            <a:off x="3491880" y="1412776"/>
            <a:ext cx="360040" cy="6307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3851920" y="1412776"/>
            <a:ext cx="4176463" cy="6307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422108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3933057" y="1547500"/>
            <a:ext cx="4196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ПРОЕКТ «</a:t>
            </a:r>
            <a:r>
              <a:rPr lang="en-US" b="1" dirty="0"/>
              <a:t>PRO </a:t>
            </a:r>
            <a:r>
              <a:rPr lang="ru-RU" b="1" dirty="0"/>
              <a:t>ПРОФЕССИЮ»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827584" y="2782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/>
          <p:cNvSpPr/>
          <p:nvPr/>
        </p:nvSpPr>
        <p:spPr>
          <a:xfrm>
            <a:off x="836926" y="407934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>
            <a:off x="827584" y="395934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827584" y="381046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Стрелка вниз 115"/>
          <p:cNvSpPr/>
          <p:nvPr/>
        </p:nvSpPr>
        <p:spPr>
          <a:xfrm>
            <a:off x="3748111" y="2581672"/>
            <a:ext cx="1575770" cy="20100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>
            <a:off x="3532087" y="2581672"/>
            <a:ext cx="1728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Прямоугольник 190"/>
          <p:cNvSpPr/>
          <p:nvPr/>
        </p:nvSpPr>
        <p:spPr>
          <a:xfrm>
            <a:off x="2747209" y="2124595"/>
            <a:ext cx="3624991" cy="376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рямоугольник 191"/>
          <p:cNvSpPr/>
          <p:nvPr/>
        </p:nvSpPr>
        <p:spPr>
          <a:xfrm>
            <a:off x="2503850" y="2153436"/>
            <a:ext cx="4156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ОСНОВНЫЕ НАПРАВЛЕНИЯ ДЕЯТЕЛЬНОСТИ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1102440" y="2852936"/>
            <a:ext cx="3289539" cy="3112634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250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Wingdings" panose="05000000000000000000" pitchFamily="2" charset="2"/>
              <a:buChar char="q"/>
            </a:pPr>
            <a:endPara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Информационные уроки «Приходите к нам учиться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b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«Основы выбора профессии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</a:p>
          <a:p>
            <a:pPr lvl="0"/>
            <a:endParaRPr lang="ru-RU" sz="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Профильная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предпрофильная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подготовка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школьников</a:t>
            </a:r>
          </a:p>
          <a:p>
            <a:pPr lvl="0"/>
            <a:endParaRPr lang="ru-RU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Семинары и тренинги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Как вести себя на рынке труда», мастер-классы по новым технологиям в разных отраслях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экономики</a:t>
            </a:r>
          </a:p>
          <a:p>
            <a:pPr lvl="0"/>
            <a:endParaRPr lang="ru-RU" sz="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Экскурсии в колледж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предприятия-партнеры</a:t>
            </a:r>
          </a:p>
          <a:p>
            <a:pPr lvl="0"/>
            <a:endParaRPr lang="ru-RU" sz="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Кружковая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работа</a:t>
            </a:r>
          </a:p>
          <a:p>
            <a:pPr lvl="0"/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4716016" y="2869716"/>
            <a:ext cx="3312368" cy="3105853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2500">
                <a:schemeClr val="bg1">
                  <a:lumMod val="9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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Дни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старшеклассника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Дни открытых дверей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lvl="0"/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Психологическое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тестирование на выявление профессиональных склонностей и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предпочтений</a:t>
            </a:r>
          </a:p>
          <a:p>
            <a:pPr lvl="0"/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Внеклассные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мероприятия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профориентационного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характера</a:t>
            </a:r>
          </a:p>
          <a:p>
            <a:pPr lvl="0"/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Организация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проведение городского фестиваля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Путешествие в мир профессий»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827584" y="3645024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827584" y="350100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827584" y="3356992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827584" y="322313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827584" y="307073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www.az.all.biz/img/az/service_catalog/328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76" y="980728"/>
            <a:ext cx="1311856" cy="103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Прямоугольник 94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3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4081255"/>
            <a:ext cx="2479173" cy="189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2479173" cy="148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/>
          <p:cNvSpPr/>
          <p:nvPr/>
        </p:nvSpPr>
        <p:spPr>
          <a:xfrm>
            <a:off x="1619671" y="3573016"/>
            <a:ext cx="86409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ый треугольник 174"/>
          <p:cNvSpPr/>
          <p:nvPr/>
        </p:nvSpPr>
        <p:spPr>
          <a:xfrm rot="16200000">
            <a:off x="1162509" y="3630455"/>
            <a:ext cx="510915" cy="40341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ый треугольник 175"/>
          <p:cNvSpPr/>
          <p:nvPr/>
        </p:nvSpPr>
        <p:spPr>
          <a:xfrm>
            <a:off x="2483769" y="3577199"/>
            <a:ext cx="360039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3706297"/>
            <a:ext cx="1221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УЧАСТНИКИ</a:t>
            </a:r>
            <a:endParaRPr lang="ru-RU" sz="16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1" name="Прямоугольный треугольник 90"/>
          <p:cNvSpPr/>
          <p:nvPr/>
        </p:nvSpPr>
        <p:spPr>
          <a:xfrm rot="10800000">
            <a:off x="3386086" y="1412776"/>
            <a:ext cx="465834" cy="126321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3851920" y="1412776"/>
            <a:ext cx="4176463" cy="12632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3628225" y="1422119"/>
            <a:ext cx="4493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АНКЕТИРОВАНИЕ ОБУЧАЮЩИХСЯ </a:t>
            </a:r>
            <a:br>
              <a:rPr lang="ru-RU" b="1" dirty="0" smtClean="0"/>
            </a:br>
            <a:r>
              <a:rPr lang="ru-RU" b="1" dirty="0" smtClean="0"/>
              <a:t>9-Х КЛАССОВ ПО ВОПРОСАМ </a:t>
            </a:r>
            <a:br>
              <a:rPr lang="ru-RU" b="1" dirty="0" smtClean="0"/>
            </a:br>
            <a:r>
              <a:rPr lang="ru-RU" b="1" dirty="0" smtClean="0"/>
              <a:t>ПРОФЕССИОНАЛЬНОГО САМООПРЕДЕЛЕНИЯ</a:t>
            </a:r>
            <a:endParaRPr lang="ru-RU" b="1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422108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170784"/>
            <a:ext cx="2082756" cy="1698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рямоугольник 129"/>
          <p:cNvSpPr/>
          <p:nvPr/>
        </p:nvSpPr>
        <p:spPr>
          <a:xfrm>
            <a:off x="3861143" y="5229327"/>
            <a:ext cx="4176463" cy="7199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Прямоугольник 130"/>
          <p:cNvSpPr/>
          <p:nvPr/>
        </p:nvSpPr>
        <p:spPr>
          <a:xfrm>
            <a:off x="3770690" y="5229200"/>
            <a:ext cx="4329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24,7 % школьников</a:t>
            </a:r>
          </a:p>
          <a:p>
            <a:pPr algn="ctr"/>
            <a:r>
              <a:rPr lang="ru-RU" b="1" dirty="0"/>
              <a:t>планируют обучение  в </a:t>
            </a:r>
            <a:r>
              <a:rPr lang="ru-RU" b="1" dirty="0" err="1"/>
              <a:t>ССУЗах</a:t>
            </a:r>
            <a:endParaRPr lang="ru-RU" b="1" dirty="0"/>
          </a:p>
        </p:txBody>
      </p:sp>
      <p:sp>
        <p:nvSpPr>
          <p:cNvPr id="152" name="Прямоугольник 151"/>
          <p:cNvSpPr/>
          <p:nvPr/>
        </p:nvSpPr>
        <p:spPr>
          <a:xfrm>
            <a:off x="1043608" y="2854677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ФЕВРАЛЬ  </a:t>
            </a:r>
            <a:br>
              <a:rPr lang="ru-RU" sz="1600" b="1" dirty="0" smtClean="0"/>
            </a:br>
            <a:r>
              <a:rPr lang="ru-RU" sz="1600" b="1" dirty="0" smtClean="0"/>
              <a:t>2015 ГОДА</a:t>
            </a:r>
            <a:endParaRPr lang="ru-RU" sz="16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32623" y="4388911"/>
            <a:ext cx="23432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2177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b="1" dirty="0">
                <a:latin typeface="Arial Narrow" panose="020B0606020202030204" pitchFamily="34" charset="0"/>
              </a:rPr>
              <a:t>обучающихся</a:t>
            </a:r>
          </a:p>
          <a:p>
            <a:pPr algn="ctr"/>
            <a:r>
              <a:rPr lang="ru-RU" b="1" dirty="0">
                <a:latin typeface="Arial Narrow" panose="020B0606020202030204" pitchFamily="34" charset="0"/>
              </a:rPr>
              <a:t>из </a:t>
            </a:r>
            <a:r>
              <a:rPr lang="ru-RU" b="1" dirty="0" smtClean="0">
                <a:latin typeface="Arial Narrow" panose="020B0606020202030204" pitchFamily="34" charset="0"/>
              </a:rPr>
              <a:t/>
            </a:r>
            <a:br>
              <a:rPr lang="ru-RU" b="1" dirty="0" smtClean="0">
                <a:latin typeface="Arial Narrow" panose="020B0606020202030204" pitchFamily="34" charset="0"/>
              </a:rPr>
            </a:br>
            <a:r>
              <a:rPr lang="ru-RU" sz="2000" b="1" dirty="0" smtClean="0">
                <a:latin typeface="Arial Narrow" panose="020B0606020202030204" pitchFamily="34" charset="0"/>
              </a:rPr>
              <a:t>59</a:t>
            </a:r>
            <a:r>
              <a:rPr lang="ru-RU" b="1" dirty="0" smtClean="0">
                <a:latin typeface="Arial Narrow" panose="020B0606020202030204" pitchFamily="34" charset="0"/>
              </a:rPr>
              <a:t> </a:t>
            </a:r>
            <a:r>
              <a:rPr lang="ru-RU" b="1" dirty="0">
                <a:latin typeface="Arial Narrow" panose="020B0606020202030204" pitchFamily="34" charset="0"/>
              </a:rPr>
              <a:t>образовательных организаций </a:t>
            </a:r>
          </a:p>
        </p:txBody>
      </p:sp>
      <p:pic>
        <p:nvPicPr>
          <p:cNvPr id="10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60" y="1409624"/>
            <a:ext cx="2061180" cy="118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979323"/>
              </p:ext>
            </p:extLst>
          </p:nvPr>
        </p:nvGraphicFramePr>
        <p:xfrm>
          <a:off x="4097039" y="2777234"/>
          <a:ext cx="3643313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r:id="rId10" imgW="3639627" imgH="2426418" progId="Excel.Chart.8">
                  <p:embed/>
                </p:oleObj>
              </mc:Choice>
              <mc:Fallback>
                <p:oleObj r:id="rId10" imgW="3639627" imgH="2426418" progId="Excel.Chart.8">
                  <p:embed/>
                  <p:pic>
                    <p:nvPicPr>
                      <p:cNvPr id="0" name="Диаграмма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039" y="2777234"/>
                        <a:ext cx="3643313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Прямоугольник 87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713585"/>
            <a:ext cx="2479173" cy="21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ый треугольник 20"/>
          <p:cNvSpPr/>
          <p:nvPr/>
        </p:nvSpPr>
        <p:spPr>
          <a:xfrm rot="10800000">
            <a:off x="3386086" y="4827573"/>
            <a:ext cx="465834" cy="104970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851920" y="4827573"/>
            <a:ext cx="4176463" cy="104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2479173" cy="220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>
            <a:off x="3386085" y="1395320"/>
            <a:ext cx="4642301" cy="34418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73623" y="1484784"/>
            <a:ext cx="46559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Arial-BoldMT"/>
              </a:rPr>
              <a:t>ОСНОВНАЯ ЗАДАЧА ПРОФЕССИОНАЛЬНОЙ ОРИЕНТАЦИИ МОЛОДЕЖИ </a:t>
            </a:r>
            <a:r>
              <a:rPr lang="ru-RU" sz="1600" b="1" dirty="0" smtClean="0">
                <a:latin typeface="Arial-BoldMT"/>
              </a:rPr>
              <a:t>– </a:t>
            </a:r>
            <a:r>
              <a:rPr lang="ru-RU" sz="1600" dirty="0">
                <a:latin typeface="Arial-BoldMT"/>
              </a:rPr>
              <a:t>формирование профессионального самоопределения молодого человека, соответствующего его индивидуальным особенностям, запросам общества в кадрах, требованиям к современному специалисту</a:t>
            </a:r>
            <a:endParaRPr lang="ru-RU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827584" y="285293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827584" y="273520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827584" y="300533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827584" y="315773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331013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429309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414908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827584" y="4005064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827584" y="386104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://100-pics.org/data/170/52b75f5a00fa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57" y="1353344"/>
            <a:ext cx="2037061" cy="203706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"/>
          <a:stretch/>
        </p:blipFill>
        <p:spPr bwMode="auto">
          <a:xfrm>
            <a:off x="1075832" y="4040576"/>
            <a:ext cx="2037061" cy="157399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51" y="3501008"/>
            <a:ext cx="2635333" cy="222565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174518"/>
            <a:ext cx="3363620" cy="27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3363620" cy="18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45840" y="1124744"/>
            <a:ext cx="30060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КРУГЛЫЙ СТОЛ </a:t>
            </a:r>
          </a:p>
          <a:p>
            <a:pPr algn="ctr"/>
            <a:r>
              <a:rPr lang="ru-RU" sz="1600" b="1" dirty="0">
                <a:latin typeface="Arial-BoldMT"/>
              </a:rPr>
              <a:t>«</a:t>
            </a:r>
            <a:r>
              <a:rPr lang="ru-RU" sz="1600" b="1" dirty="0" smtClean="0">
                <a:latin typeface="Arial-BoldMT"/>
              </a:rPr>
              <a:t>Инновационные</a:t>
            </a:r>
            <a:br>
              <a:rPr lang="ru-RU" sz="1600" b="1" dirty="0" smtClean="0">
                <a:latin typeface="Arial-BoldMT"/>
              </a:rPr>
            </a:br>
            <a:r>
              <a:rPr lang="ru-RU" sz="1600" b="1" dirty="0" smtClean="0">
                <a:latin typeface="Arial-BoldMT"/>
              </a:rPr>
              <a:t>формы </a:t>
            </a:r>
            <a:r>
              <a:rPr lang="ru-RU" sz="1600" b="1" dirty="0">
                <a:latin typeface="Arial-BoldMT"/>
              </a:rPr>
              <a:t>работы </a:t>
            </a:r>
          </a:p>
          <a:p>
            <a:pPr algn="ctr"/>
            <a:r>
              <a:rPr lang="ru-RU" sz="1600" b="1" dirty="0">
                <a:latin typeface="Arial-BoldMT"/>
              </a:rPr>
              <a:t>по профессиональной ориентации школьников» </a:t>
            </a:r>
            <a:endParaRPr lang="ru-RU" sz="1600" dirty="0"/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16016" y="1325639"/>
            <a:ext cx="3405240" cy="27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24791" y="4005064"/>
            <a:ext cx="3375602" cy="18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827584" y="2951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28072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429309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414908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827584" y="397265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5148064" y="1129609"/>
            <a:ext cx="3006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СОВЕЩАНИЕ</a:t>
            </a:r>
          </a:p>
          <a:p>
            <a:pPr algn="ctr"/>
            <a:r>
              <a:rPr lang="ru-RU" sz="1600" b="1" dirty="0">
                <a:latin typeface="Arial-BoldMT"/>
              </a:rPr>
              <a:t>«Кадры для легкой промышленности – проблемы и решение»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27584" y="31036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827584" y="32560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827584" y="34084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827584" y="35608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827584" y="3713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827584" y="386104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13"/>
          <p:cNvSpPr>
            <a:spLocks noChangeArrowheads="1"/>
          </p:cNvSpPr>
          <p:nvPr/>
        </p:nvSpPr>
        <p:spPr bwMode="auto">
          <a:xfrm>
            <a:off x="1690467" y="5507384"/>
            <a:ext cx="1493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latin typeface="Arial Narrow" pitchFamily="34" charset="0"/>
              </a:rPr>
              <a:t>май 2012 года</a:t>
            </a:r>
            <a:endParaRPr lang="ru-RU" dirty="0"/>
          </a:p>
        </p:txBody>
      </p:sp>
      <p:pic>
        <p:nvPicPr>
          <p:cNvPr id="90" name="Рисунок 6" descr="C:\Documents and Settings\Пользователь\Рабочий стол\Фото для отправки по круглому столу\1 211.jpg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78" y="3839570"/>
            <a:ext cx="2067718" cy="1711314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889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Рисунок 5" descr="C:\Documents and Settings\Пользователь\Рабочий стол\Фото для отправки по круглому столу\1 202.jpg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57" y="2483108"/>
            <a:ext cx="2421008" cy="1665972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889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Прямоугольник 13"/>
          <p:cNvSpPr>
            <a:spLocks noChangeArrowheads="1"/>
          </p:cNvSpPr>
          <p:nvPr/>
        </p:nvSpPr>
        <p:spPr bwMode="auto">
          <a:xfrm>
            <a:off x="5652120" y="5507940"/>
            <a:ext cx="1822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latin typeface="Arial Narrow" pitchFamily="34" charset="0"/>
              </a:rPr>
              <a:t>ноябрь 2014 года</a:t>
            </a:r>
          </a:p>
        </p:txBody>
      </p:sp>
      <p:pic>
        <p:nvPicPr>
          <p:cNvPr id="99" name="Рисунок 98" descr="1 100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06540"/>
            <a:ext cx="3015021" cy="201860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101" name="Прямоугольник 100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4439" y="3833718"/>
            <a:ext cx="2348881" cy="3693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87 участников из 33 ОО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174518"/>
            <a:ext cx="3363620" cy="27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3363620" cy="18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196752"/>
            <a:ext cx="3006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Знакомство с работами студентов колледжа</a:t>
            </a: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16016" y="1325639"/>
            <a:ext cx="3405240" cy="27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24791" y="4005064"/>
            <a:ext cx="3375602" cy="18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827584" y="2951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28072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429309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414908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827584" y="397265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4724791" y="1052736"/>
            <a:ext cx="3476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Участие в открытии региональных этапов</a:t>
            </a:r>
          </a:p>
          <a:p>
            <a:pPr algn="ctr"/>
            <a:r>
              <a:rPr lang="ru-RU" sz="1600" b="1" dirty="0">
                <a:latin typeface="Arial-BoldMT"/>
              </a:rPr>
              <a:t>Всероссийской олимпиады профессионального мастерства</a:t>
            </a:r>
          </a:p>
          <a:p>
            <a:pPr algn="ctr"/>
            <a:endParaRPr lang="ru-RU" sz="1600" b="1" dirty="0">
              <a:latin typeface="Arial-BoldMT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827584" y="31036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827584" y="32560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827584" y="34084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827584" y="35608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827584" y="3713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827584" y="386104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74" y="1785739"/>
            <a:ext cx="2675530" cy="148251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26" y="4691927"/>
            <a:ext cx="2002631" cy="113109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41" y="3174517"/>
            <a:ext cx="2270836" cy="180936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2647701" cy="20635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89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7"/>
          <a:stretch/>
        </p:blipFill>
        <p:spPr bwMode="auto">
          <a:xfrm>
            <a:off x="4852614" y="2214753"/>
            <a:ext cx="2898839" cy="13582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98" name="Прямоугольник 13"/>
          <p:cNvSpPr>
            <a:spLocks noChangeArrowheads="1"/>
          </p:cNvSpPr>
          <p:nvPr/>
        </p:nvSpPr>
        <p:spPr bwMode="auto">
          <a:xfrm>
            <a:off x="5652120" y="5507940"/>
            <a:ext cx="1556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b="1" dirty="0">
                <a:latin typeface="Arial Narrow" pitchFamily="34" charset="0"/>
              </a:rPr>
              <a:t>2015 , 2016 год</a:t>
            </a:r>
          </a:p>
        </p:txBody>
      </p:sp>
      <p:sp>
        <p:nvSpPr>
          <p:cNvPr id="92" name="Прямоугольник 91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15291" y="5019496"/>
            <a:ext cx="3295773" cy="369332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63 обучающихся  ОО города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7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174518"/>
            <a:ext cx="3363620" cy="27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3363620" cy="18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196752"/>
            <a:ext cx="3006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I городской фестиваль-конкурс «Путешествие </a:t>
            </a:r>
            <a:r>
              <a:rPr lang="ru-RU" sz="1600" b="1" dirty="0" smtClean="0">
                <a:latin typeface="Arial-BoldMT"/>
              </a:rPr>
              <a:t/>
            </a:r>
            <a:br>
              <a:rPr lang="ru-RU" sz="1600" b="1" dirty="0" smtClean="0">
                <a:latin typeface="Arial-BoldMT"/>
              </a:rPr>
            </a:br>
            <a:r>
              <a:rPr lang="ru-RU" sz="1600" b="1" dirty="0" smtClean="0">
                <a:latin typeface="Arial-BoldMT"/>
              </a:rPr>
              <a:t>в </a:t>
            </a:r>
            <a:r>
              <a:rPr lang="ru-RU" sz="1600" b="1" dirty="0">
                <a:latin typeface="Arial-BoldMT"/>
              </a:rPr>
              <a:t>мир профессий</a:t>
            </a:r>
            <a:r>
              <a:rPr lang="ru-RU" sz="1600" b="1" dirty="0" smtClean="0">
                <a:latin typeface="Arial-BoldMT"/>
              </a:rPr>
              <a:t>»</a:t>
            </a:r>
            <a:endParaRPr lang="ru-RU" sz="1600" b="1" dirty="0">
              <a:latin typeface="Arial-BoldMT"/>
            </a:endParaRP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16016" y="1325639"/>
            <a:ext cx="3405240" cy="27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24791" y="4005064"/>
            <a:ext cx="3375602" cy="18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827584" y="2951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28072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429309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414908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827584" y="397265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4724791" y="1052736"/>
            <a:ext cx="3476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II городской фестиваль-конкурс «Путешествие в мир профессий</a:t>
            </a:r>
            <a:r>
              <a:rPr lang="ru-RU" sz="1600" b="1" dirty="0" smtClean="0">
                <a:latin typeface="Arial-BoldMT"/>
              </a:rPr>
              <a:t>»</a:t>
            </a:r>
            <a:endParaRPr lang="ru-RU" sz="1600" b="1" dirty="0">
              <a:latin typeface="Arial-BoldMT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827584" y="31036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827584" y="32560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827584" y="34084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827584" y="35608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827584" y="3713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827584" y="386104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13"/>
          <p:cNvSpPr>
            <a:spLocks noChangeArrowheads="1"/>
          </p:cNvSpPr>
          <p:nvPr/>
        </p:nvSpPr>
        <p:spPr bwMode="auto">
          <a:xfrm>
            <a:off x="4871850" y="4941168"/>
            <a:ext cx="31357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Arial Narrow" pitchFamily="34" charset="0"/>
              </a:rPr>
              <a:t>К</a:t>
            </a:r>
            <a:r>
              <a:rPr lang="ru-RU" b="1" dirty="0" smtClean="0">
                <a:latin typeface="Arial Narrow" pitchFamily="34" charset="0"/>
              </a:rPr>
              <a:t>онкурс </a:t>
            </a:r>
            <a:r>
              <a:rPr lang="ru-RU" b="1" dirty="0">
                <a:latin typeface="Arial Narrow" pitchFamily="34" charset="0"/>
              </a:rPr>
              <a:t>«Проектируем зимний </a:t>
            </a:r>
            <a:r>
              <a:rPr lang="ru-RU" b="1" dirty="0" smtClean="0">
                <a:latin typeface="Arial Narrow" pitchFamily="34" charset="0"/>
              </a:rPr>
              <a:t/>
            </a:r>
            <a:br>
              <a:rPr lang="ru-RU" b="1" dirty="0" smtClean="0">
                <a:latin typeface="Arial Narrow" pitchFamily="34" charset="0"/>
              </a:rPr>
            </a:br>
            <a:r>
              <a:rPr lang="ru-RU" b="1" dirty="0" smtClean="0">
                <a:latin typeface="Arial Narrow" pitchFamily="34" charset="0"/>
              </a:rPr>
              <a:t>сад </a:t>
            </a:r>
            <a:r>
              <a:rPr lang="ru-RU" b="1" dirty="0">
                <a:latin typeface="Arial Narrow" pitchFamily="34" charset="0"/>
              </a:rPr>
              <a:t>для колледжа» </a:t>
            </a:r>
          </a:p>
          <a:p>
            <a:pPr algn="ctr"/>
            <a:r>
              <a:rPr lang="ru-RU" b="1" dirty="0">
                <a:latin typeface="Arial Narrow" pitchFamily="34" charset="0"/>
              </a:rPr>
              <a:t>апрель 2014 года</a:t>
            </a:r>
          </a:p>
        </p:txBody>
      </p:sp>
      <p:sp>
        <p:nvSpPr>
          <p:cNvPr id="92" name="Прямоугольник 10"/>
          <p:cNvSpPr>
            <a:spLocks noChangeArrowheads="1"/>
          </p:cNvSpPr>
          <p:nvPr/>
        </p:nvSpPr>
        <p:spPr bwMode="auto">
          <a:xfrm>
            <a:off x="1475656" y="5476141"/>
            <a:ext cx="2143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Arial Narrow" pitchFamily="34" charset="0"/>
              </a:rPr>
              <a:t>апрель 2013 года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0"/>
          <a:stretch/>
        </p:blipFill>
        <p:spPr bwMode="auto">
          <a:xfrm>
            <a:off x="1089248" y="2067010"/>
            <a:ext cx="2641924" cy="134177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Рисунок 14" descr="C:\Users\Acer\Desktop\фото ПРО профессию\IMG_190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96" y="3068960"/>
            <a:ext cx="2226126" cy="146979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99" name="Рисунок 11" descr="IMG_178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87" y="4005064"/>
            <a:ext cx="2260861" cy="150724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109" name="Picture 16" descr="C:\Users\Acer\Desktop\фото ПРО профессию\zimniy-sad_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94252"/>
            <a:ext cx="2094662" cy="191892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101" name="Рисунок 18" descr="IMG_1823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5" b="8221"/>
          <a:stretch/>
        </p:blipFill>
        <p:spPr bwMode="auto">
          <a:xfrm>
            <a:off x="4848950" y="1916832"/>
            <a:ext cx="2780050" cy="14988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89" name="Прямоугольник 88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7"/>
            <a:ext cx="7619165" cy="3816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11760" y="998961"/>
            <a:ext cx="4673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III ГОРОДСКОЙ ФЕСТИВАЛЬ-КОНКУРС </a:t>
            </a:r>
            <a:br>
              <a:rPr lang="ru-RU" sz="2000" b="1" dirty="0" smtClean="0"/>
            </a:br>
            <a:r>
              <a:rPr lang="ru-RU" sz="2000" b="1" dirty="0" smtClean="0"/>
              <a:t>«ПУТЕШЕСТВИЕ В МИР ПРОФЕССИЙ»</a:t>
            </a:r>
            <a:endParaRPr lang="ru-RU" sz="2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308304" y="4797152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6797389" y="4797152"/>
            <a:ext cx="510915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55576" y="4767535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1796470" y="4800320"/>
            <a:ext cx="474437" cy="46811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47967" y="1847726"/>
            <a:ext cx="233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 дизайн-проектов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«Шьем для вас, малыши...»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1484784"/>
            <a:ext cx="217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………………………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13447" y="1484784"/>
            <a:ext cx="217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………………………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63888" y="1484784"/>
            <a:ext cx="217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………………………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120575" y="1854309"/>
            <a:ext cx="233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 авторских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плакатов «Калейдоскоп  профессий»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413459" y="1867971"/>
            <a:ext cx="2339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Конкурс проектов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«Мир профессий»</a:t>
            </a:r>
          </a:p>
        </p:txBody>
      </p:sp>
      <p:pic>
        <p:nvPicPr>
          <p:cNvPr id="35" name="Picture 3" descr="F:\3-й фестиваль Путешествие в мир профессий\Для презентации\DSC0345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924944"/>
            <a:ext cx="1233256" cy="164434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" name="Picture 2" descr="F:\3-й фестиваль Путешествие в мир профессий\Для презентации\DSC0345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4031">
            <a:off x="458983" y="3915483"/>
            <a:ext cx="1302129" cy="173617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7" name="Picture 4" descr="F:\3-й фестиваль Путешествие в мир профессий\Для презентации\DSC03459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483">
            <a:off x="1595005" y="4593739"/>
            <a:ext cx="1102534" cy="147004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" name="Picture 2" descr="F:\Окунева Л.М(с диска D)\Профориентация\2-й  Фестиваль путешествие в мир профессий\Конкурс. Плакат\23 школа\Медведева Татьяна 10а класс, 16 лет.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79044"/>
            <a:ext cx="1995488" cy="26606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18" descr="IMG_1777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52" y="4402038"/>
            <a:ext cx="2428875" cy="16192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40" name="Picture 4" descr="G:\3-й фестиваль Путешествие в мир профессий\Для презентации\Работы участников\Клавиниус Ян, 3 м.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94645"/>
            <a:ext cx="2024062" cy="15144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41" name="Прямоугольник 40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0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174518"/>
            <a:ext cx="3363620" cy="27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3363620" cy="18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196752"/>
            <a:ext cx="3006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IV Городской фестиваль «Путешествие в мир профессий»</a:t>
            </a: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16016" y="1325639"/>
            <a:ext cx="3405240" cy="27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24791" y="4005064"/>
            <a:ext cx="3375602" cy="18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827584" y="2951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28072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429309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414908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827584" y="397265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4724791" y="1052736"/>
            <a:ext cx="3476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Дни открытых дверей </a:t>
            </a:r>
            <a:r>
              <a:rPr lang="ru-RU" sz="1600" b="1" dirty="0" smtClean="0">
                <a:latin typeface="Arial-BoldMT"/>
              </a:rPr>
              <a:t/>
            </a:r>
            <a:br>
              <a:rPr lang="ru-RU" sz="1600" b="1" dirty="0" smtClean="0">
                <a:latin typeface="Arial-BoldMT"/>
              </a:rPr>
            </a:br>
            <a:r>
              <a:rPr lang="ru-RU" sz="1600" b="1" dirty="0" smtClean="0">
                <a:latin typeface="Arial-BoldMT"/>
              </a:rPr>
              <a:t>в </a:t>
            </a:r>
            <a:r>
              <a:rPr lang="ru-RU" sz="1600" b="1" dirty="0">
                <a:latin typeface="Arial-BoldMT"/>
              </a:rPr>
              <a:t>ГПОУ СПО ТО</a:t>
            </a:r>
          </a:p>
          <a:p>
            <a:pPr algn="ctr"/>
            <a:r>
              <a:rPr lang="ru-RU" sz="1600" b="1" dirty="0">
                <a:latin typeface="Arial-BoldMT"/>
              </a:rPr>
              <a:t>«Тульский колледж строительства и отраслевых технологий»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27584" y="31036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827584" y="32560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827584" y="34084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827584" y="35608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827584" y="3713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827584" y="386104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10"/>
          <p:cNvSpPr>
            <a:spLocks noChangeArrowheads="1"/>
          </p:cNvSpPr>
          <p:nvPr/>
        </p:nvSpPr>
        <p:spPr bwMode="auto">
          <a:xfrm>
            <a:off x="971600" y="4953942"/>
            <a:ext cx="31475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Arial Narrow" pitchFamily="34" charset="0"/>
              </a:rPr>
              <a:t>Конкурс </a:t>
            </a:r>
            <a:r>
              <a:rPr lang="ru-RU" b="1" dirty="0">
                <a:latin typeface="Arial Narrow" pitchFamily="34" charset="0"/>
              </a:rPr>
              <a:t>«Театрализованное представление профессии»</a:t>
            </a:r>
          </a:p>
          <a:p>
            <a:pPr algn="ctr">
              <a:defRPr/>
            </a:pPr>
            <a:r>
              <a:rPr lang="ru-RU" b="1" dirty="0">
                <a:latin typeface="Arial Narrow" pitchFamily="34" charset="0"/>
              </a:rPr>
              <a:t>ноябрь 2015 года</a:t>
            </a:r>
          </a:p>
        </p:txBody>
      </p:sp>
      <p:pic>
        <p:nvPicPr>
          <p:cNvPr id="90" name="Рисунок 14" descr="C:\Users\Acer\Desktop\фото ПРО профессию\фото\IMG_268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75" y="3356992"/>
            <a:ext cx="1355785" cy="163899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89" name="Рисунок 13" descr="C:\Users\Acer\Desktop\фото ПРО профессию\фото\IMG_26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36" y="2043532"/>
            <a:ext cx="2778165" cy="177673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667" y="2717709"/>
            <a:ext cx="2919022" cy="222345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98" name="Прямоугольник 97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847" y="3921370"/>
            <a:ext cx="1948693" cy="923330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410 учащихся из 40 образовательных организаций</a:t>
            </a:r>
            <a:endParaRPr lang="ru-RU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6118" y="5096102"/>
            <a:ext cx="1968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670 обучающихся 9-11 классов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1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174518"/>
            <a:ext cx="3363620" cy="270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3363620" cy="189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196752"/>
            <a:ext cx="3006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Единый классный час «Мир профессий»</a:t>
            </a:r>
          </a:p>
          <a:p>
            <a:pPr algn="ctr"/>
            <a:r>
              <a:rPr lang="ru-RU" sz="1600" b="1" dirty="0">
                <a:latin typeface="Arial-BoldMT"/>
              </a:rPr>
              <a:t>в образовательных организациях</a:t>
            </a:r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16016" y="1325639"/>
            <a:ext cx="3405240" cy="27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4724791" y="4005064"/>
            <a:ext cx="3375602" cy="187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Прямоугольник 92"/>
          <p:cNvSpPr/>
          <p:nvPr/>
        </p:nvSpPr>
        <p:spPr>
          <a:xfrm>
            <a:off x="827584" y="2951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28072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827584" y="429309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рямоугольник 95"/>
          <p:cNvSpPr/>
          <p:nvPr/>
        </p:nvSpPr>
        <p:spPr>
          <a:xfrm>
            <a:off x="827584" y="414908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827584" y="397265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5076056" y="1199654"/>
            <a:ext cx="3006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-BoldMT"/>
              </a:rPr>
              <a:t>Организация </a:t>
            </a:r>
            <a:r>
              <a:rPr lang="ru-RU" sz="1600" b="1" dirty="0" smtClean="0">
                <a:latin typeface="Arial-BoldMT"/>
              </a:rPr>
              <a:t>экскурсий</a:t>
            </a:r>
            <a:br>
              <a:rPr lang="ru-RU" sz="1600" b="1" dirty="0" smtClean="0">
                <a:latin typeface="Arial-BoldMT"/>
              </a:rPr>
            </a:br>
            <a:r>
              <a:rPr lang="ru-RU" sz="1600" b="1" dirty="0" smtClean="0">
                <a:latin typeface="Arial-BoldMT"/>
              </a:rPr>
              <a:t> </a:t>
            </a:r>
            <a:r>
              <a:rPr lang="ru-RU" sz="1600" b="1" dirty="0">
                <a:latin typeface="Arial-BoldMT"/>
              </a:rPr>
              <a:t>в колледж для старшеклассников</a:t>
            </a:r>
          </a:p>
          <a:p>
            <a:pPr algn="ctr"/>
            <a:endParaRPr lang="ru-RU" sz="1600" b="1" dirty="0">
              <a:latin typeface="Arial-BoldMT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827584" y="31036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 103"/>
          <p:cNvSpPr/>
          <p:nvPr/>
        </p:nvSpPr>
        <p:spPr>
          <a:xfrm>
            <a:off x="827584" y="32560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827584" y="34084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Прямоугольник 105"/>
          <p:cNvSpPr/>
          <p:nvPr/>
        </p:nvSpPr>
        <p:spPr>
          <a:xfrm>
            <a:off x="827584" y="35608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827584" y="371323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827584" y="386104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94" y="2507269"/>
            <a:ext cx="2813692" cy="142593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101" name="Picture 4" descr="C:\Users\User\Desktop\img_info_2000_2000_3fe33d0d724c5225b20fd0e8dd75cd3c46d6f8c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61048"/>
            <a:ext cx="2629267" cy="175992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110" name="Рисунок 14" descr="IMG_1794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98" y="3851127"/>
            <a:ext cx="2799465" cy="186631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109" name="Рисунок 13" descr="ENu____aµ__ u«__N_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24432"/>
            <a:ext cx="2840928" cy="189395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89" name="Прямоугольник 88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3172" y="1272571"/>
            <a:ext cx="1795736" cy="206210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 lIns="36000" rIns="36000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С 2013 по 2015 г. </a:t>
            </a:r>
            <a:b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334 учащихся поступили на обучение в Тульский колледж строительства и отраслевых технологий</a:t>
            </a:r>
            <a:endParaRPr lang="ru-RU" sz="1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7"/>
            <a:ext cx="7619165" cy="3816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123728" y="1272795"/>
            <a:ext cx="57606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РЕГИОН</a:t>
            </a:r>
            <a:r>
              <a:rPr lang="ru-RU" sz="2400" b="1" dirty="0" smtClean="0"/>
              <a:t>АЛЬНЫЙ </a:t>
            </a:r>
            <a:r>
              <a:rPr lang="ru-RU" sz="2400" b="1" dirty="0" smtClean="0"/>
              <a:t>ПРОЕКТ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«</a:t>
            </a:r>
            <a:r>
              <a:rPr lang="ru-RU" sz="2400" b="1" dirty="0" smtClean="0"/>
              <a:t>ГДЕ РОДИЛСЯ – ТАМ И ПРИГОДИЛСЯ</a:t>
            </a:r>
            <a:r>
              <a:rPr lang="ru-RU" sz="2400" b="1" dirty="0" smtClean="0"/>
              <a:t>»</a:t>
            </a:r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308304" y="4797152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6797389" y="4797152"/>
            <a:ext cx="510915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55576" y="4767535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1796470" y="4800320"/>
            <a:ext cx="474437" cy="46811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 descr="http://tribuna.md/wp-content/uploads/2015/06/document-clipart-5846-document-open-desig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07669"/>
            <a:ext cx="688320" cy="6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2267744" y="4688402"/>
            <a:ext cx="4529644" cy="154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909143" y="2293042"/>
            <a:ext cx="3391049" cy="3728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09143" y="2276872"/>
            <a:ext cx="33910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Управление </a:t>
            </a:r>
            <a:r>
              <a:rPr lang="ru-RU" sz="1600" b="1" dirty="0">
                <a:latin typeface="Arial Narrow" panose="020B0606020202030204" pitchFamily="34" charset="0"/>
              </a:rPr>
              <a:t>образования администрации города </a:t>
            </a:r>
            <a:r>
              <a:rPr lang="ru-RU" sz="1600" b="1" dirty="0" smtClean="0">
                <a:latin typeface="Arial Narrow" panose="020B0606020202030204" pitchFamily="34" charset="0"/>
              </a:rPr>
              <a:t>Тулы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ru-RU" sz="1600" b="1" dirty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Муниципальное </a:t>
            </a:r>
            <a:r>
              <a:rPr lang="ru-RU" sz="1600" b="1" dirty="0">
                <a:latin typeface="Arial Narrow" panose="020B0606020202030204" pitchFamily="34" charset="0"/>
              </a:rPr>
              <a:t>казённое учреждение «Центр обеспечения деятельности системы образования г. Тулы»</a:t>
            </a:r>
            <a:endParaRPr lang="ru-RU" sz="1600" b="1" dirty="0" smtClean="0">
              <a:latin typeface="Arial Narrow" panose="020B0606020202030204" pitchFamily="34" charset="0"/>
            </a:endParaRPr>
          </a:p>
          <a:p>
            <a:endParaRPr lang="ru-RU" sz="1600" b="1" dirty="0" smtClean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 Narrow" panose="020B0606020202030204" pitchFamily="34" charset="0"/>
              </a:rPr>
              <a:t>Тульская областная общественная организация «Центр содействия развитию местного самоуправления</a:t>
            </a:r>
            <a:r>
              <a:rPr lang="ru-RU" sz="1600" b="1" dirty="0" smtClean="0">
                <a:latin typeface="Arial Narrow" panose="020B0606020202030204" pitchFamily="34" charset="0"/>
              </a:rPr>
              <a:t>»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ru-RU" sz="1600" b="1" dirty="0">
              <a:latin typeface="Arial Narrow" panose="020B060602020203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Образовательные организации </a:t>
            </a:r>
            <a:r>
              <a:rPr lang="ru-RU" sz="1600" b="1" dirty="0" smtClean="0">
                <a:latin typeface="Arial Narrow" panose="020B0606020202030204" pitchFamily="34" charset="0"/>
              </a:rPr>
              <a:t/>
            </a:r>
            <a:br>
              <a:rPr lang="ru-RU" sz="1600" b="1" dirty="0" smtClean="0">
                <a:latin typeface="Arial Narrow" panose="020B0606020202030204" pitchFamily="34" charset="0"/>
              </a:rPr>
            </a:br>
            <a:r>
              <a:rPr lang="ru-RU" sz="1600" b="1" dirty="0" smtClean="0">
                <a:latin typeface="Arial Narrow" panose="020B0606020202030204" pitchFamily="34" charset="0"/>
              </a:rPr>
              <a:t>МБОУ </a:t>
            </a:r>
            <a:r>
              <a:rPr lang="ru-RU" sz="1600" b="1" dirty="0">
                <a:latin typeface="Arial Narrow" panose="020B0606020202030204" pitchFamily="34" charset="0"/>
              </a:rPr>
              <a:t>ЦО №№ 6, 7, 9, 10, 17, 39, 40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pic>
        <p:nvPicPr>
          <p:cNvPr id="2052" name="Picture 4" descr="http://samopoznanie.ru/avatars/objects/3-142128_1_6.jpg?14715364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4" y="2666236"/>
            <a:ext cx="1909737" cy="14108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35" y="2654134"/>
            <a:ext cx="1861022" cy="135093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6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959345"/>
            <a:ext cx="263050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2"/>
            <a:ext cx="2630509" cy="148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ый треугольник 90"/>
          <p:cNvSpPr/>
          <p:nvPr/>
        </p:nvSpPr>
        <p:spPr>
          <a:xfrm rot="10800000">
            <a:off x="3491880" y="1412776"/>
            <a:ext cx="360040" cy="41300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3851920" y="1412776"/>
            <a:ext cx="4176463" cy="41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422108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3933057" y="1412776"/>
            <a:ext cx="4196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ПРОФОРИЕНТАЦИОННАЯ РАБОТА </a:t>
            </a:r>
            <a:endParaRPr lang="ru-RU" dirty="0"/>
          </a:p>
        </p:txBody>
      </p:sp>
      <p:sp>
        <p:nvSpPr>
          <p:cNvPr id="109" name="Прямоугольник 108"/>
          <p:cNvSpPr/>
          <p:nvPr/>
        </p:nvSpPr>
        <p:spPr>
          <a:xfrm>
            <a:off x="899592" y="4083784"/>
            <a:ext cx="247400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Arial-BoldMT"/>
              </a:rPr>
              <a:t>Цель </a:t>
            </a:r>
            <a:r>
              <a:rPr lang="ru-RU" sz="1400" b="1" dirty="0" smtClean="0">
                <a:latin typeface="Arial-BoldMT"/>
              </a:rPr>
              <a:t>: </a:t>
            </a:r>
            <a:r>
              <a:rPr lang="ru-RU" sz="1200" dirty="0">
                <a:latin typeface="Arial-BoldMT"/>
              </a:rPr>
              <a:t>с</a:t>
            </a:r>
            <a:r>
              <a:rPr lang="ru-RU" sz="1200" dirty="0" smtClean="0">
                <a:latin typeface="Arial-BoldMT"/>
              </a:rPr>
              <a:t>оздание </a:t>
            </a:r>
            <a:r>
              <a:rPr lang="ru-RU" sz="1200" dirty="0">
                <a:latin typeface="Arial-BoldMT"/>
              </a:rPr>
              <a:t>условий для формирования готовности подростков к социальному, профессиональному </a:t>
            </a:r>
          </a:p>
          <a:p>
            <a:pPr algn="ctr"/>
            <a:r>
              <a:rPr lang="ru-RU" sz="1200" dirty="0">
                <a:latin typeface="Arial-BoldMT"/>
              </a:rPr>
              <a:t>и культурному самоопределению  в условиях рыночных отношений с учетом востребованности профессий </a:t>
            </a:r>
            <a:br>
              <a:rPr lang="ru-RU" sz="1200" dirty="0">
                <a:latin typeface="Arial-BoldMT"/>
              </a:rPr>
            </a:br>
            <a:r>
              <a:rPr lang="ru-RU" sz="1200" dirty="0">
                <a:latin typeface="Arial-BoldMT"/>
              </a:rPr>
              <a:t>на рынке труда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827584" y="2782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/>
          <p:cNvSpPr/>
          <p:nvPr/>
        </p:nvSpPr>
        <p:spPr>
          <a:xfrm>
            <a:off x="540660" y="2780928"/>
            <a:ext cx="3060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 Narrow" pitchFamily="34" charset="0"/>
              </a:rPr>
              <a:t>РАБОТА ПО ПРОФЕССИОНАЛЬНОЙ ОРИЕНТАЦИИ И АДАПТАЦИИ ОБУЧАЮЩИХСЯ - ОДНО ИЗ ПРИОРИТЕТНЫХ НАПРАВЛЕНИЙ ДЕЯТЕЛЬНОСТИ УПРАВЛЕНИЯ </a:t>
            </a:r>
            <a:br>
              <a:rPr lang="ru-RU" sz="1200" b="1" dirty="0" smtClean="0">
                <a:latin typeface="Arial Narrow" pitchFamily="34" charset="0"/>
              </a:rPr>
            </a:br>
            <a:r>
              <a:rPr lang="ru-RU" sz="1200" b="1" dirty="0" smtClean="0">
                <a:latin typeface="Arial Narrow" pitchFamily="34" charset="0"/>
              </a:rPr>
              <a:t> Г. ТУЛЫ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836926" y="407934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/>
          <p:cNvSpPr/>
          <p:nvPr/>
        </p:nvSpPr>
        <p:spPr>
          <a:xfrm>
            <a:off x="827584" y="395934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>
            <a:off x="5077352" y="1844824"/>
            <a:ext cx="1728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Прямоугольник 190"/>
          <p:cNvSpPr/>
          <p:nvPr/>
        </p:nvSpPr>
        <p:spPr>
          <a:xfrm>
            <a:off x="3877884" y="2124595"/>
            <a:ext cx="4176463" cy="982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рямоугольник 191"/>
          <p:cNvSpPr/>
          <p:nvPr/>
        </p:nvSpPr>
        <p:spPr>
          <a:xfrm>
            <a:off x="3872002" y="2153436"/>
            <a:ext cx="41563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Муниципальная программа </a:t>
            </a:r>
            <a:r>
              <a:rPr lang="ru-RU" sz="1400" b="1" dirty="0">
                <a:solidFill>
                  <a:srgbClr val="002060"/>
                </a:solidFill>
              </a:rPr>
              <a:t>профессиональной ориентации  и обеспечения </a:t>
            </a:r>
            <a:r>
              <a:rPr lang="ru-RU" sz="1400" b="1" dirty="0" smtClean="0">
                <a:solidFill>
                  <a:srgbClr val="002060"/>
                </a:solidFill>
              </a:rPr>
              <a:t>адаптации</a:t>
            </a:r>
            <a:br>
              <a:rPr lang="ru-RU" sz="1400" b="1" dirty="0" smtClean="0">
                <a:solidFill>
                  <a:srgbClr val="002060"/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</a:rPr>
              <a:t>к </a:t>
            </a:r>
            <a:r>
              <a:rPr lang="ru-RU" sz="1400" b="1" dirty="0">
                <a:solidFill>
                  <a:srgbClr val="002060"/>
                </a:solidFill>
              </a:rPr>
              <a:t>рынку труда </a:t>
            </a:r>
            <a:r>
              <a:rPr lang="ru-RU" sz="1400" b="1" dirty="0" smtClean="0">
                <a:solidFill>
                  <a:srgbClr val="002060"/>
                </a:solidFill>
              </a:rPr>
              <a:t>учащихся и </a:t>
            </a:r>
            <a:r>
              <a:rPr lang="ru-RU" sz="1400" b="1" dirty="0">
                <a:solidFill>
                  <a:srgbClr val="002060"/>
                </a:solidFill>
              </a:rPr>
              <a:t>выпускников общеобразовательных организаций города Тулы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3864247" y="3212976"/>
            <a:ext cx="4176463" cy="8533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ямоугольник 193"/>
          <p:cNvSpPr/>
          <p:nvPr/>
        </p:nvSpPr>
        <p:spPr>
          <a:xfrm>
            <a:off x="3874287" y="3274285"/>
            <a:ext cx="41563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Учебные планы </a:t>
            </a:r>
            <a:r>
              <a:rPr lang="ru-RU" sz="1400" b="1" dirty="0">
                <a:solidFill>
                  <a:srgbClr val="002060"/>
                </a:solidFill>
              </a:rPr>
              <a:t>образовательных центров, </a:t>
            </a:r>
            <a:r>
              <a:rPr lang="ru-RU" sz="1400" b="1" dirty="0" smtClean="0">
                <a:solidFill>
                  <a:srgbClr val="002060"/>
                </a:solidFill>
              </a:rPr>
              <a:t>предусматривающие </a:t>
            </a:r>
            <a:r>
              <a:rPr lang="ru-RU" sz="1400" b="1" dirty="0">
                <a:solidFill>
                  <a:srgbClr val="002060"/>
                </a:solidFill>
              </a:rPr>
              <a:t>изучение профильных предметов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3849014" y="4149080"/>
            <a:ext cx="4176463" cy="5347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Прямоугольник 195"/>
          <p:cNvSpPr/>
          <p:nvPr/>
        </p:nvSpPr>
        <p:spPr>
          <a:xfrm>
            <a:off x="3859054" y="4262652"/>
            <a:ext cx="4156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Элективные курсы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3851921" y="4797152"/>
            <a:ext cx="4176463" cy="5347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3861961" y="4910724"/>
            <a:ext cx="4156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Предмет </a:t>
            </a:r>
            <a:r>
              <a:rPr lang="ru-RU" sz="1400" b="1" dirty="0">
                <a:solidFill>
                  <a:srgbClr val="002060"/>
                </a:solidFill>
              </a:rPr>
              <a:t>«Технология»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3851920" y="5414543"/>
            <a:ext cx="4176463" cy="5347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3861960" y="5528115"/>
            <a:ext cx="41563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Проектно-исследовательская </a:t>
            </a:r>
            <a:r>
              <a:rPr lang="ru-RU" sz="1400" b="1" dirty="0">
                <a:solidFill>
                  <a:srgbClr val="002060"/>
                </a:solidFill>
              </a:rPr>
              <a:t>деятельность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6" name="Стрелка вниз 115"/>
          <p:cNvSpPr/>
          <p:nvPr/>
        </p:nvSpPr>
        <p:spPr>
          <a:xfrm>
            <a:off x="5149360" y="1844824"/>
            <a:ext cx="1575770" cy="20100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https://ds03.infourok.ru/uploads/ex/0701/00016690-256a34cf/1/hello_html_m169fa2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30" y="1270466"/>
            <a:ext cx="2197402" cy="14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Прямоугольник 136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7"/>
            <a:ext cx="7619165" cy="4752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547664" y="980728"/>
            <a:ext cx="6755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ПРОФЕССИОНАЛЬНАЯ ОРИЕНТАЦИЯ ШКОЛЬНИКОВ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131840" y="2291388"/>
            <a:ext cx="3007550" cy="214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131841" y="2262351"/>
            <a:ext cx="30075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круглый стол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14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семинары-практикумы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14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банк 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данных по </a:t>
            </a:r>
            <a:r>
              <a:rPr lang="ru-RU" sz="16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профориентационной</a:t>
            </a:r>
            <a:r>
              <a:rPr lang="ru-RU" sz="16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работе</a:t>
            </a:r>
          </a:p>
          <a:p>
            <a:pPr marL="285750" indent="-285750">
              <a:buFont typeface="Wingdings" pitchFamily="2" charset="2"/>
              <a:buChar char="q"/>
            </a:pPr>
            <a:endParaRPr lang="ru-RU" sz="14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консультационная деятельность</a:t>
            </a:r>
            <a:endParaRPr lang="ru-RU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08304" y="5733255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ый треугольник 20"/>
          <p:cNvSpPr/>
          <p:nvPr/>
        </p:nvSpPr>
        <p:spPr>
          <a:xfrm rot="10800000">
            <a:off x="6797389" y="5733255"/>
            <a:ext cx="510915" cy="504056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55576" y="5703638"/>
            <a:ext cx="1066437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1796470" y="5736423"/>
            <a:ext cx="474437" cy="468111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84854" y="2270647"/>
            <a:ext cx="231899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  организационно-методическое сопровождение</a:t>
            </a:r>
            <a:endParaRPr lang="ru-RU" sz="1600" b="1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q"/>
            </a:pPr>
            <a:endParaRPr lang="ru-RU" sz="1600" b="1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  информационно-аналитическая деятельность</a:t>
            </a:r>
          </a:p>
          <a:p>
            <a:r>
              <a:rPr lang="ru-RU" sz="1600" b="1" dirty="0" smtClean="0">
                <a:latin typeface="Arial Narrow" panose="020B0606020202030204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  диагностическая деятельность </a:t>
            </a:r>
          </a:p>
          <a:p>
            <a:endParaRPr lang="ru-RU" sz="1600" b="1" dirty="0" smtClean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  мониторинговая </a:t>
            </a:r>
            <a:r>
              <a:rPr lang="ru-RU" sz="1600" b="1" dirty="0">
                <a:latin typeface="Arial Narrow" panose="020B0606020202030204" pitchFamily="34" charset="0"/>
              </a:rPr>
              <a:t>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1815207"/>
            <a:ext cx="217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………………………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13447" y="1815207"/>
            <a:ext cx="217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………………………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img.rufox.ru/files/big2/776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51" y="4683967"/>
            <a:ext cx="2584527" cy="161532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886674" y="1506270"/>
            <a:ext cx="13333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Narrow" pitchFamily="34" charset="0"/>
              </a:rPr>
              <a:t>ФОРМЫ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49151" y="1628800"/>
            <a:ext cx="217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………………………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49727" y="1658670"/>
            <a:ext cx="1650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 Narrow" pitchFamily="34" charset="0"/>
              </a:rPr>
              <a:t>НАПРАВЛЕНИЯ</a:t>
            </a:r>
            <a:endParaRPr lang="ru-RU" sz="1600" b="1" dirty="0">
              <a:latin typeface="Arial Narrow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339255" y="1700808"/>
            <a:ext cx="1650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 Narrow" pitchFamily="34" charset="0"/>
              </a:rPr>
              <a:t>РЕАЛИЗАЦИЯ</a:t>
            </a:r>
            <a:endParaRPr lang="ru-RU" sz="1600" b="1" dirty="0">
              <a:latin typeface="Arial Narrow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13447" y="2386623"/>
            <a:ext cx="21612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600" b="1" dirty="0">
                <a:latin typeface="Arial Narrow" panose="020B0606020202030204" pitchFamily="34" charset="0"/>
              </a:rPr>
              <a:t>учебно-воспитательный </a:t>
            </a:r>
            <a:r>
              <a:rPr lang="ru-RU" sz="1600" b="1" dirty="0" smtClean="0">
                <a:latin typeface="Arial Narrow" panose="020B0606020202030204" pitchFamily="34" charset="0"/>
              </a:rPr>
              <a:t>процесс</a:t>
            </a:r>
          </a:p>
          <a:p>
            <a:pPr>
              <a:buFont typeface="Wingdings" pitchFamily="2" charset="2"/>
              <a:buChar char="q"/>
            </a:pPr>
            <a:endParaRPr lang="ru-RU" sz="1600" b="1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 внеурочная </a:t>
            </a:r>
            <a:r>
              <a:rPr lang="ru-RU" sz="1600" b="1" dirty="0">
                <a:latin typeface="Arial Narrow" panose="020B0606020202030204" pitchFamily="34" charset="0"/>
              </a:rPr>
              <a:t>и </a:t>
            </a:r>
            <a:r>
              <a:rPr lang="ru-RU" sz="1600" b="1" dirty="0" smtClean="0">
                <a:latin typeface="Arial Narrow" panose="020B0606020202030204" pitchFamily="34" charset="0"/>
              </a:rPr>
              <a:t>внеклассная работа </a:t>
            </a:r>
          </a:p>
          <a:p>
            <a:pPr>
              <a:buFont typeface="Wingdings" pitchFamily="2" charset="2"/>
              <a:buChar char="q"/>
            </a:pPr>
            <a:endParaRPr lang="ru-RU" sz="1600" b="1" dirty="0">
              <a:latin typeface="Arial Narrow" panose="020B0606020202030204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1600" b="1" dirty="0" smtClean="0">
                <a:latin typeface="Arial Narrow" panose="020B0606020202030204" pitchFamily="34" charset="0"/>
              </a:rPr>
              <a:t> работа с родителями</a:t>
            </a:r>
            <a:r>
              <a:rPr lang="ru-RU" sz="1600" b="1" dirty="0">
                <a:latin typeface="Arial Narrow" panose="020B0606020202030204" pitchFamily="34" charset="0"/>
              </a:rPr>
              <a:t>, педагогами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3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3586083"/>
            <a:ext cx="2630509" cy="238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1281533"/>
            <a:ext cx="2479173" cy="148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Прямоугольник 153"/>
          <p:cNvSpPr/>
          <p:nvPr/>
        </p:nvSpPr>
        <p:spPr>
          <a:xfrm>
            <a:off x="827584" y="1258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рямоугольник 154"/>
          <p:cNvSpPr/>
          <p:nvPr/>
        </p:nvSpPr>
        <p:spPr>
          <a:xfrm>
            <a:off x="827584" y="1411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/>
          <p:cNvSpPr/>
          <p:nvPr/>
        </p:nvSpPr>
        <p:spPr>
          <a:xfrm>
            <a:off x="827584" y="1563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/>
          <p:cNvSpPr/>
          <p:nvPr/>
        </p:nvSpPr>
        <p:spPr>
          <a:xfrm>
            <a:off x="827584" y="1715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рямоугольник 157"/>
          <p:cNvSpPr/>
          <p:nvPr/>
        </p:nvSpPr>
        <p:spPr>
          <a:xfrm>
            <a:off x="827584" y="1868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Прямоугольник 158"/>
          <p:cNvSpPr/>
          <p:nvPr/>
        </p:nvSpPr>
        <p:spPr>
          <a:xfrm>
            <a:off x="827584" y="20206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/>
          <p:cNvSpPr/>
          <p:nvPr/>
        </p:nvSpPr>
        <p:spPr>
          <a:xfrm>
            <a:off x="827584" y="21730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/>
          <p:cNvSpPr/>
          <p:nvPr/>
        </p:nvSpPr>
        <p:spPr>
          <a:xfrm>
            <a:off x="827584" y="23254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/>
          <p:cNvSpPr/>
          <p:nvPr/>
        </p:nvSpPr>
        <p:spPr>
          <a:xfrm>
            <a:off x="827584" y="24778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/>
          <p:cNvSpPr/>
          <p:nvPr/>
        </p:nvSpPr>
        <p:spPr>
          <a:xfrm>
            <a:off x="827584" y="2630273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ый треугольник 90"/>
          <p:cNvSpPr/>
          <p:nvPr/>
        </p:nvSpPr>
        <p:spPr>
          <a:xfrm rot="10800000">
            <a:off x="3386086" y="1412776"/>
            <a:ext cx="465834" cy="71995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3851920" y="1412776"/>
            <a:ext cx="4176463" cy="7199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4074785" y="1449586"/>
            <a:ext cx="3737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ПРЕДПРОФИЛЬНАЯ ПОДГОТОВКА </a:t>
            </a:r>
            <a:br>
              <a:rPr lang="ru-RU" b="1" dirty="0" smtClean="0"/>
            </a:br>
            <a:r>
              <a:rPr lang="ru-RU" b="1" dirty="0" smtClean="0"/>
              <a:t>И ПРОФИЛЬНОЕ ОБУЧЕНИЕ </a:t>
            </a:r>
            <a:endParaRPr lang="ru-RU" dirty="0"/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422108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3645024"/>
            <a:ext cx="2191141" cy="2233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рямоугольник 151"/>
          <p:cNvSpPr/>
          <p:nvPr/>
        </p:nvSpPr>
        <p:spPr>
          <a:xfrm>
            <a:off x="539552" y="2708920"/>
            <a:ext cx="3077378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ПРОФЕССИОНАЛЬНАЯ ДЕЯТЕЛЬНОСТЬ В ЦЕНТРАХ ОБРАЗОВНАНИЯ</a:t>
            </a:r>
            <a:endParaRPr lang="ru-RU" sz="17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67560" y="3681606"/>
            <a:ext cx="23432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 Narrow" panose="020B0606020202030204" pitchFamily="34" charset="0"/>
              </a:rPr>
              <a:t>информирование и консультирование обучающихся, психолого-педагогическое сопровождение выбора будущей профессии</a:t>
            </a:r>
            <a:r>
              <a:rPr lang="ru-RU" sz="1200" b="1" dirty="0" smtClean="0">
                <a:latin typeface="Arial Narrow" panose="020B0606020202030204" pitchFamily="34" charset="0"/>
              </a:rPr>
              <a:t>,</a:t>
            </a:r>
            <a:br>
              <a:rPr lang="ru-RU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r>
              <a:rPr lang="ru-RU" sz="1200" b="1" dirty="0">
                <a:latin typeface="Arial Narrow" panose="020B0606020202030204" pitchFamily="34" charset="0"/>
              </a:rPr>
              <a:t>проведение профессиональных проб и социальных </a:t>
            </a:r>
            <a:r>
              <a:rPr lang="ru-RU" sz="1200" b="1" dirty="0" smtClean="0">
                <a:latin typeface="Arial Narrow" panose="020B0606020202030204" pitchFamily="34" charset="0"/>
              </a:rPr>
              <a:t>практик</a:t>
            </a:r>
            <a:br>
              <a:rPr lang="ru-RU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r>
              <a:rPr lang="ru-RU" sz="1200" b="1" dirty="0">
                <a:latin typeface="Arial Narrow" panose="020B0606020202030204" pitchFamily="34" charset="0"/>
              </a:rPr>
              <a:t>на базе колледжей,  вузов, предприятий</a:t>
            </a:r>
            <a:r>
              <a:rPr lang="ru-RU" sz="1200" b="1" dirty="0" smtClean="0">
                <a:latin typeface="Arial Narrow" panose="020B0606020202030204" pitchFamily="34" charset="0"/>
              </a:rPr>
              <a:t>,</a:t>
            </a:r>
            <a:br>
              <a:rPr lang="ru-RU" sz="1200" b="1" dirty="0" smtClean="0">
                <a:latin typeface="Arial Narrow" panose="020B0606020202030204" pitchFamily="34" charset="0"/>
              </a:rPr>
            </a:br>
            <a:r>
              <a:rPr lang="ru-RU" sz="1200" b="1" dirty="0" smtClean="0">
                <a:latin typeface="Arial Narrow" panose="020B0606020202030204" pitchFamily="34" charset="0"/>
              </a:rPr>
              <a:t> </a:t>
            </a:r>
            <a:r>
              <a:rPr lang="ru-RU" sz="1200" b="1" dirty="0">
                <a:latin typeface="Arial Narrow" panose="020B0606020202030204" pitchFamily="34" charset="0"/>
              </a:rPr>
              <a:t>ознакомление с миром профессий 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827584" y="3717032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812847" y="3865984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818511" y="402055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http://sheg-anschool.edu.tomsk.ru/wp-content/uploads/2016/04/PROFF_plfkf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30" y="1284380"/>
            <a:ext cx="1583086" cy="136875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Прямоугольник 111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graphicFrame>
        <p:nvGraphicFramePr>
          <p:cNvPr id="95" name="Диаграмма 94"/>
          <p:cNvGraphicFramePr/>
          <p:nvPr>
            <p:extLst>
              <p:ext uri="{D42A27DB-BD31-4B8C-83A1-F6EECF244321}">
                <p14:modId xmlns:p14="http://schemas.microsoft.com/office/powerpoint/2010/main" val="4238293214"/>
              </p:ext>
            </p:extLst>
          </p:nvPr>
        </p:nvGraphicFramePr>
        <p:xfrm>
          <a:off x="3641147" y="3972665"/>
          <a:ext cx="4277635" cy="198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55866667"/>
              </p:ext>
            </p:extLst>
          </p:nvPr>
        </p:nvGraphicFramePr>
        <p:xfrm>
          <a:off x="3619002" y="2225514"/>
          <a:ext cx="4277635" cy="189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6440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ый треугольник 90"/>
          <p:cNvSpPr/>
          <p:nvPr/>
        </p:nvSpPr>
        <p:spPr>
          <a:xfrm rot="10800000">
            <a:off x="3386086" y="1412776"/>
            <a:ext cx="465834" cy="71995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755576" y="1412776"/>
            <a:ext cx="7272807" cy="7199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759669" y="1449586"/>
            <a:ext cx="7052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ПРЕДПРОФИЛЬНАЯ ПОДГОТОВКА </a:t>
            </a:r>
            <a:r>
              <a:rPr lang="ru-RU" b="1" dirty="0" smtClean="0"/>
              <a:t>И </a:t>
            </a:r>
            <a:r>
              <a:rPr lang="ru-RU" b="1" dirty="0" smtClean="0"/>
              <a:t>ПРОФИЛЬНОЕ ОБУЧЕНИЕ </a:t>
            </a:r>
            <a:endParaRPr lang="ru-RU" dirty="0"/>
          </a:p>
        </p:txBody>
      </p:sp>
      <p:sp>
        <p:nvSpPr>
          <p:cNvPr id="112" name="Прямоугольник 111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graphicFrame>
        <p:nvGraphicFramePr>
          <p:cNvPr id="80" name="Диаграмма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1594399"/>
              </p:ext>
            </p:extLst>
          </p:nvPr>
        </p:nvGraphicFramePr>
        <p:xfrm>
          <a:off x="182406" y="1781928"/>
          <a:ext cx="7701963" cy="4248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522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9668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ый треугольник 90"/>
          <p:cNvSpPr/>
          <p:nvPr/>
        </p:nvSpPr>
        <p:spPr>
          <a:xfrm rot="10800000">
            <a:off x="3386086" y="1412776"/>
            <a:ext cx="465834" cy="719952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755576" y="1412776"/>
            <a:ext cx="7272807" cy="7199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865633" y="1456444"/>
            <a:ext cx="7052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ПРЕДПРОФИЛЬНАЯ ПОДГОТОВКА </a:t>
            </a:r>
            <a:r>
              <a:rPr lang="ru-RU" b="1" dirty="0" smtClean="0"/>
              <a:t>И </a:t>
            </a:r>
            <a:r>
              <a:rPr lang="ru-RU" b="1" dirty="0" smtClean="0"/>
              <a:t>ПРОФИЛЬНОЕ </a:t>
            </a:r>
            <a:r>
              <a:rPr lang="ru-RU" b="1" dirty="0" smtClean="0"/>
              <a:t>ОБУЧЕНИЕ</a:t>
            </a:r>
          </a:p>
          <a:p>
            <a:pPr algn="ctr"/>
            <a:r>
              <a:rPr lang="ru-RU" b="1" dirty="0" smtClean="0"/>
              <a:t>Физико-математический профиль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112" name="Прямоугольник 111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val="2799143653"/>
              </p:ext>
            </p:extLst>
          </p:nvPr>
        </p:nvGraphicFramePr>
        <p:xfrm>
          <a:off x="755576" y="2530465"/>
          <a:ext cx="4277635" cy="2881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73749" y="2522034"/>
            <a:ext cx="2610620" cy="2889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36000" tIns="144000" rIns="36000" rtlCol="0">
            <a:no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12 </a:t>
            </a:r>
            <a:r>
              <a:rPr lang="ru-RU" dirty="0">
                <a:latin typeface="Arial Narrow" panose="020B0606020202030204" pitchFamily="34" charset="0"/>
              </a:rPr>
              <a:t>центров </a:t>
            </a:r>
            <a:r>
              <a:rPr lang="ru-RU" dirty="0" smtClean="0">
                <a:latin typeface="Arial Narrow" panose="020B0606020202030204" pitchFamily="34" charset="0"/>
              </a:rPr>
              <a:t>образования города Тулы: МБОУ </a:t>
            </a:r>
            <a:r>
              <a:rPr lang="ru-RU" dirty="0">
                <a:latin typeface="Arial Narrow" panose="020B0606020202030204" pitchFamily="34" charset="0"/>
              </a:rPr>
              <a:t>ЦО №№ 1</a:t>
            </a:r>
            <a:r>
              <a:rPr lang="ru-RU" dirty="0" smtClean="0">
                <a:latin typeface="Arial Narrow" panose="020B0606020202030204" pitchFamily="34" charset="0"/>
              </a:rPr>
              <a:t>, 7, 8, 15, 20, 27, 33, 55, 56</a:t>
            </a:r>
            <a:r>
              <a:rPr lang="ru-RU" dirty="0">
                <a:latin typeface="Arial Narrow" panose="020B0606020202030204" pitchFamily="34" charset="0"/>
              </a:rPr>
              <a:t>, МБОУ «ЦО – гимназия № 1, МАОУ «Лицей № 1», МБОУ – лицей № </a:t>
            </a:r>
            <a:r>
              <a:rPr lang="ru-RU" dirty="0" smtClean="0">
                <a:latin typeface="Arial Narrow" panose="020B0606020202030204" pitchFamily="34" charset="0"/>
              </a:rPr>
              <a:t>2. Это 28 физико-математических классов из 127 профильных.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1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42"/>
          <a:stretch/>
        </p:blipFill>
        <p:spPr bwMode="auto">
          <a:xfrm>
            <a:off x="755576" y="2163521"/>
            <a:ext cx="7128793" cy="381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5578" y="6453336"/>
            <a:ext cx="7547156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577" y="6335608"/>
            <a:ext cx="754715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6200000">
            <a:off x="5727834" y="3518392"/>
            <a:ext cx="4947461" cy="3463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30507" y="6089101"/>
            <a:ext cx="7399048" cy="76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172400" y="1345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8172400" y="1498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172400" y="1650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8172400" y="1802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172400" y="1955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172400" y="2107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8172400" y="2260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172400" y="2412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172400" y="25649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8172400" y="27173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172400" y="28697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172400" y="30221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172400" y="3174517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172400" y="3363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8172400" y="3515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8172400" y="3667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8172400" y="3820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172400" y="3972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172400" y="4125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72400" y="4277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172400" y="44298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172400" y="45822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172400" y="47346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8172400" y="48870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172400" y="5039465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8172400" y="5213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8172400" y="53659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72400" y="55183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8172400" y="56707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8172400" y="58231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8172400" y="5975569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2163521"/>
            <a:ext cx="2479173" cy="1481503"/>
            <a:chOff x="755576" y="1227417"/>
            <a:chExt cx="2479173" cy="148150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942"/>
            <a:stretch/>
          </p:blipFill>
          <p:spPr bwMode="auto">
            <a:xfrm>
              <a:off x="755576" y="1227417"/>
              <a:ext cx="2479173" cy="1481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4" name="Прямоугольник 153"/>
            <p:cNvSpPr/>
            <p:nvPr/>
          </p:nvSpPr>
          <p:spPr>
            <a:xfrm>
              <a:off x="827584" y="12586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/>
            <p:cNvSpPr/>
            <p:nvPr/>
          </p:nvSpPr>
          <p:spPr>
            <a:xfrm>
              <a:off x="827584" y="14110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/>
            <p:cNvSpPr/>
            <p:nvPr/>
          </p:nvSpPr>
          <p:spPr>
            <a:xfrm>
              <a:off x="827584" y="15634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Прямоугольник 156"/>
            <p:cNvSpPr/>
            <p:nvPr/>
          </p:nvSpPr>
          <p:spPr>
            <a:xfrm>
              <a:off x="827584" y="17158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Прямоугольник 157"/>
            <p:cNvSpPr/>
            <p:nvPr/>
          </p:nvSpPr>
          <p:spPr>
            <a:xfrm>
              <a:off x="827584" y="18682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/>
            <p:cNvSpPr/>
            <p:nvPr/>
          </p:nvSpPr>
          <p:spPr>
            <a:xfrm>
              <a:off x="827584" y="20206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159"/>
            <p:cNvSpPr/>
            <p:nvPr/>
          </p:nvSpPr>
          <p:spPr>
            <a:xfrm>
              <a:off x="827584" y="21730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Прямоугольник 160"/>
            <p:cNvSpPr/>
            <p:nvPr/>
          </p:nvSpPr>
          <p:spPr>
            <a:xfrm>
              <a:off x="827584" y="23254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827584" y="24778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Прямоугольник 162"/>
            <p:cNvSpPr/>
            <p:nvPr/>
          </p:nvSpPr>
          <p:spPr>
            <a:xfrm>
              <a:off x="827584" y="2630273"/>
              <a:ext cx="144016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4" name="Прямоугольник 163"/>
          <p:cNvSpPr/>
          <p:nvPr/>
        </p:nvSpPr>
        <p:spPr>
          <a:xfrm>
            <a:off x="827584" y="4405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Прямоугольник 164"/>
          <p:cNvSpPr/>
          <p:nvPr/>
        </p:nvSpPr>
        <p:spPr>
          <a:xfrm>
            <a:off x="827584" y="4558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827584" y="4710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Прямоугольник 166"/>
          <p:cNvSpPr/>
          <p:nvPr/>
        </p:nvSpPr>
        <p:spPr>
          <a:xfrm>
            <a:off x="827584" y="4863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Прямоугольник 167"/>
          <p:cNvSpPr/>
          <p:nvPr/>
        </p:nvSpPr>
        <p:spPr>
          <a:xfrm>
            <a:off x="827584" y="5015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827584" y="51678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827584" y="53202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827584" y="54726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827584" y="56250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Прямоугольник 172"/>
          <p:cNvSpPr/>
          <p:nvPr/>
        </p:nvSpPr>
        <p:spPr>
          <a:xfrm>
            <a:off x="827584" y="577745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1187624" y="1389060"/>
            <a:ext cx="6401905" cy="7199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Инновационные проекты повышения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физико-математического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и технического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827584" y="4221088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87996" y="4003386"/>
            <a:ext cx="6530168" cy="90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Физико-математическая школа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им.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академика </a:t>
            </a:r>
            <a:b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Аркадия </a:t>
            </a:r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Георгиевича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Шипунова</a:t>
            </a:r>
            <a:b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 МБОУ – лицее № 2 г. Тулы</a:t>
            </a:r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48" name="Стрелка вниз 147"/>
          <p:cNvSpPr/>
          <p:nvPr/>
        </p:nvSpPr>
        <p:spPr>
          <a:xfrm>
            <a:off x="3565195" y="4989708"/>
            <a:ext cx="1575770" cy="20100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827584" y="3717032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/>
          <p:cNvSpPr/>
          <p:nvPr/>
        </p:nvSpPr>
        <p:spPr>
          <a:xfrm>
            <a:off x="812847" y="3865984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/>
          <p:cNvSpPr/>
          <p:nvPr/>
        </p:nvSpPr>
        <p:spPr>
          <a:xfrm>
            <a:off x="818511" y="4020556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  <p:pic>
        <p:nvPicPr>
          <p:cNvPr id="7170" name="Picture 2" descr="D:\Открытый урок\КБП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96" y="2263825"/>
            <a:ext cx="4204084" cy="15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Открытый урок\Шипунов А.Г. (1927-2013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5"/>
          <a:stretch/>
        </p:blipFill>
        <p:spPr bwMode="auto">
          <a:xfrm>
            <a:off x="5508104" y="2281749"/>
            <a:ext cx="2261410" cy="157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5114" y="5259288"/>
            <a:ext cx="4169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</a:rPr>
              <a:t>100 учащихся 10-11 классов </a:t>
            </a:r>
            <a:br>
              <a:rPr lang="ru-RU" b="1" dirty="0" smtClean="0">
                <a:latin typeface="Arial Narrow" panose="020B0606020202030204" pitchFamily="34" charset="0"/>
              </a:rPr>
            </a:br>
            <a:r>
              <a:rPr lang="ru-RU" b="1" dirty="0" smtClean="0">
                <a:latin typeface="Arial Narrow" panose="020B0606020202030204" pitchFamily="34" charset="0"/>
              </a:rPr>
              <a:t>на конкурсной основе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 bwMode="auto">
          <a:xfrm rot="10800000">
            <a:off x="107505" y="1385300"/>
            <a:ext cx="1800199" cy="9612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8687" y="1420045"/>
            <a:ext cx="18190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Правительство Тульской </a:t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области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2428157"/>
            <a:ext cx="8856984" cy="708012"/>
          </a:xfrm>
          <a:prstGeom prst="rect">
            <a:avLst/>
          </a:prstGeom>
          <a:gradFill>
            <a:gsLst>
              <a:gs pos="0">
                <a:srgbClr val="4987D3"/>
              </a:gs>
              <a:gs pos="37000">
                <a:srgbClr val="275EA1"/>
              </a:gs>
              <a:gs pos="100000">
                <a:srgbClr val="204D84"/>
              </a:gs>
            </a:gsLst>
            <a:lin ang="210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Физико-математическая школа 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имени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академика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itchFamily="34" charset="0"/>
              </a:rPr>
              <a:t>Аркадия Георгиевича Шипунова</a:t>
            </a:r>
          </a:p>
        </p:txBody>
      </p:sp>
      <p:sp>
        <p:nvSpPr>
          <p:cNvPr id="27" name="Прямоугольный треугольник 26"/>
          <p:cNvSpPr/>
          <p:nvPr/>
        </p:nvSpPr>
        <p:spPr>
          <a:xfrm rot="10800000">
            <a:off x="107505" y="3136169"/>
            <a:ext cx="360040" cy="156084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 bwMode="auto">
          <a:xfrm rot="10800000">
            <a:off x="1979712" y="1401098"/>
            <a:ext cx="1728191" cy="9612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07704" y="1435844"/>
            <a:ext cx="18826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Администрация города </a:t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Тулы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 bwMode="auto">
          <a:xfrm rot="10800000">
            <a:off x="3851921" y="1401098"/>
            <a:ext cx="2016223" cy="9612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851920" y="1435844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АО «КБП им.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а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кадемика</a:t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А.Г. Шипунова»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 rot="10800000">
            <a:off x="6023176" y="1401097"/>
            <a:ext cx="1152128" cy="9612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12160" y="1698785"/>
            <a:ext cx="1080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ТГУ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 rot="10800000">
            <a:off x="7308304" y="1404242"/>
            <a:ext cx="1560774" cy="96121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092280" y="1438989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МБОУ лицей №2 им. </a:t>
            </a:r>
            <a:r>
              <a:rPr lang="ru-RU" sz="1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Б.А.Слободскова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 rot="10800000">
            <a:off x="451207" y="3136168"/>
            <a:ext cx="8633894" cy="679433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67545" y="3136169"/>
            <a:ext cx="849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Отбор обучающихся - на конкурсной основе по результатам ежегодной региональной физико-математической олимпиады 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5400000">
            <a:off x="7149296" y="4062582"/>
            <a:ext cx="486087" cy="2856263"/>
          </a:xfrm>
          <a:prstGeom prst="rect">
            <a:avLst/>
          </a:prstGeom>
          <a:pattFill prst="dk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 rot="5400000">
            <a:off x="5226913" y="4701216"/>
            <a:ext cx="485766" cy="15795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4680013" y="5315369"/>
            <a:ext cx="1530866" cy="40011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10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 класс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2201" y="5299363"/>
            <a:ext cx="2448270" cy="338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60 обучающихся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 rot="5400000">
            <a:off x="7149297" y="4717296"/>
            <a:ext cx="486087" cy="2856263"/>
          </a:xfrm>
          <a:prstGeom prst="rect">
            <a:avLst/>
          </a:prstGeom>
          <a:pattFill prst="dkUpDiag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 rot="5400000">
            <a:off x="5226914" y="5355930"/>
            <a:ext cx="485766" cy="157956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4680014" y="5970083"/>
            <a:ext cx="1530866" cy="369332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11 класс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372202" y="5954077"/>
            <a:ext cx="2448270" cy="3385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4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0 обучающихся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59" name="Нашивка 58"/>
          <p:cNvSpPr/>
          <p:nvPr/>
        </p:nvSpPr>
        <p:spPr>
          <a:xfrm>
            <a:off x="4169017" y="5758368"/>
            <a:ext cx="150955" cy="144016"/>
          </a:xfrm>
          <a:prstGeom prst="chevron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0" name="Нашивка 59"/>
          <p:cNvSpPr/>
          <p:nvPr/>
        </p:nvSpPr>
        <p:spPr>
          <a:xfrm>
            <a:off x="4313033" y="5758368"/>
            <a:ext cx="150955" cy="144016"/>
          </a:xfrm>
          <a:prstGeom prst="chevron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1" name="Нашивка 60"/>
          <p:cNvSpPr/>
          <p:nvPr/>
        </p:nvSpPr>
        <p:spPr>
          <a:xfrm>
            <a:off x="4025001" y="5758368"/>
            <a:ext cx="150955" cy="144016"/>
          </a:xfrm>
          <a:prstGeom prst="chevron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07504" y="6010460"/>
            <a:ext cx="3735289" cy="184859"/>
          </a:xfrm>
          <a:prstGeom prst="rect">
            <a:avLst/>
          </a:prstGeom>
          <a:gradFill>
            <a:gsLst>
              <a:gs pos="0">
                <a:srgbClr val="5ADC50"/>
              </a:gs>
              <a:gs pos="37000">
                <a:srgbClr val="248C1C"/>
              </a:gs>
              <a:gs pos="100000">
                <a:srgbClr val="1C7016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0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 bwMode="auto">
          <a:xfrm rot="10800000">
            <a:off x="107504" y="5452493"/>
            <a:ext cx="3759012" cy="55796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210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79513" y="5452493"/>
            <a:ext cx="3793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Сентябрь 2016 года</a:t>
            </a:r>
            <a:b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panose="020B0604020202020204" pitchFamily="34" charset="0"/>
              </a:rPr>
              <a:t>открытие школы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panose="020B0604020202020204" pitchFamily="34" charset="0"/>
            </a:endParaRPr>
          </a:p>
        </p:txBody>
      </p:sp>
      <p:sp>
        <p:nvSpPr>
          <p:cNvPr id="3" name="AutoShape 2" descr="&amp;Vcy; &amp;Tcy;&amp;ucy;&amp;lcy;&amp;iecy; &amp;ocy;&amp;tcy;&amp;kcy;&amp;rcy;&amp;ocy;&amp;yucy;&amp;tcy; &amp;fcy;&amp;icy;&amp;zcy;&amp;icy;&amp;kcy;&amp;ocy;-&amp;mcy;&amp;acy;&amp;tcy;&amp;iecy;&amp;mcy;&amp;acy;&amp;tcy;&amp;icy;&amp;chcy;&amp;iecy;&amp;scy;&amp;kcy;&amp;ucy;&amp;yucy; &amp;shcy;&amp;kcy;&amp;ocy;&amp;lcy;&amp;ucy; &amp;icy;&amp;mcy;&amp;iecy;&amp;ncy;&amp;icy; &amp;Acy;&amp;rcy;&amp;kcy;&amp;acy;&amp;dcy;&amp;icy;&amp;yacy; &amp;SHcy;&amp;icy;&amp;pcy;&amp;ucy;&amp;ncy;&amp;ocy;&amp;vcy;&amp;acy; "/>
          <p:cNvSpPr>
            <a:spLocks noChangeAspect="1" noChangeArrowheads="1"/>
          </p:cNvSpPr>
          <p:nvPr/>
        </p:nvSpPr>
        <p:spPr bwMode="auto">
          <a:xfrm>
            <a:off x="155575" y="-1722438"/>
            <a:ext cx="58293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754" y="3764516"/>
            <a:ext cx="2266578" cy="1399945"/>
          </a:xfrm>
          <a:prstGeom prst="rect">
            <a:avLst/>
          </a:prstGeom>
          <a:noFill/>
          <a:ln w="38100">
            <a:solidFill>
              <a:srgbClr val="4383D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883584"/>
            <a:ext cx="3240358" cy="1299378"/>
          </a:xfrm>
          <a:prstGeom prst="rect">
            <a:avLst/>
          </a:prstGeom>
          <a:noFill/>
          <a:ln w="38100">
            <a:solidFill>
              <a:srgbClr val="4383D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931" y="3796309"/>
            <a:ext cx="1348544" cy="134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initrd.ru/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" y="5241944"/>
            <a:ext cx="421097" cy="42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619672" y="188640"/>
            <a:ext cx="5544616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444208" y="188640"/>
            <a:ext cx="1173956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549"/>
          <a:stretch/>
        </p:blipFill>
        <p:spPr bwMode="auto">
          <a:xfrm>
            <a:off x="7164288" y="188565"/>
            <a:ext cx="121045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57"/>
          <a:stretch/>
        </p:blipFill>
        <p:spPr bwMode="auto">
          <a:xfrm>
            <a:off x="7884369" y="188640"/>
            <a:ext cx="4903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755576" y="980728"/>
            <a:ext cx="7619165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11560" y="4462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2" descr="D:\ЖАННА\ИНФОРМАЦИЯ\Управление образования\Копия Эмблема управления образования (1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47" y="260648"/>
            <a:ext cx="8068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8172400" y="1569010"/>
            <a:ext cx="14401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833196" y="334397"/>
            <a:ext cx="4683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spc="-50" dirty="0" smtClean="0">
                <a:latin typeface="Arial Narrow" panose="020B0606020202030204" pitchFamily="34" charset="0"/>
              </a:rPr>
              <a:t>СОВЕРШЕНСТВОВАНИЕ  КАЧЕСТВА ОБУЧЕНИЯ В УСЛОВИЯХ СОТРУДНИЧЕСТВА ШКОЛ С ПРОФЕССИОНАЛЬНЫМИ ОРГАНИЗАЦИЯМИ</a:t>
            </a:r>
            <a:endParaRPr lang="ru-RU" sz="1200" b="1" spc="-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1222</Words>
  <Application>Microsoft Office PowerPoint</Application>
  <PresentationFormat>Экран (4:3)</PresentationFormat>
  <Paragraphs>273</Paragraphs>
  <Slides>26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Wingdings</vt:lpstr>
      <vt:lpstr>Times New Roman</vt:lpstr>
      <vt:lpstr>Calibri</vt:lpstr>
      <vt:lpstr>Georgia</vt:lpstr>
      <vt:lpstr>Arial-BoldMT</vt:lpstr>
      <vt:lpstr>Arial Narrow</vt:lpstr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Sky123.Org</dc:creator>
  <cp:lastModifiedBy>Отдел информационного сопровождения</cp:lastModifiedBy>
  <cp:revision>99</cp:revision>
  <cp:lastPrinted>2015-10-27T05:01:01Z</cp:lastPrinted>
  <dcterms:created xsi:type="dcterms:W3CDTF">2015-10-14T07:07:21Z</dcterms:created>
  <dcterms:modified xsi:type="dcterms:W3CDTF">2016-09-06T14:22:54Z</dcterms:modified>
</cp:coreProperties>
</file>