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62" r:id="rId26"/>
    <p:sldId id="26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6842" autoAdjust="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E1B58-58D3-4A81-8442-E519C76C7131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6FC6A-513B-4B5E-BC4C-9F3DF3FC5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50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FC6A-513B-4B5E-BC4C-9F3DF3FC566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7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8BA49-A466-48D5-9FF4-5E93041A0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377C9-89E8-48C5-A190-BF2A6929A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8BA49-A466-48D5-9FF4-5E93041A0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377C9-89E8-48C5-A190-BF2A6929A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8BA49-A466-48D5-9FF4-5E93041A0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377C9-89E8-48C5-A190-BF2A6929A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8BA49-A466-48D5-9FF4-5E93041A0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377C9-89E8-48C5-A190-BF2A6929A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8BA49-A466-48D5-9FF4-5E93041A0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377C9-89E8-48C5-A190-BF2A6929A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8BA49-A466-48D5-9FF4-5E93041A0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377C9-89E8-48C5-A190-BF2A6929A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8BA49-A466-48D5-9FF4-5E93041A0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377C9-89E8-48C5-A190-BF2A6929A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8BA49-A466-48D5-9FF4-5E93041A0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377C9-89E8-48C5-A190-BF2A6929A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8BA49-A466-48D5-9FF4-5E93041A0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377C9-89E8-48C5-A190-BF2A6929A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8BA49-A466-48D5-9FF4-5E93041A0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377C9-89E8-48C5-A190-BF2A6929A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8BA49-A466-48D5-9FF4-5E93041A0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377C9-89E8-48C5-A190-BF2A6929A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898BA49-A466-48D5-9FF4-5E93041A0D7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CB377C9-89E8-48C5-A190-BF2A6929A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36.jpeg"/><Relationship Id="rId4" Type="http://schemas.openxmlformats.org/officeDocument/2006/relationships/image" Target="../media/image33.jpeg"/><Relationship Id="rId9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62880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ЭФФЕКТИВНЫЕ КОМПЕНСАТОРНЫЕ ТЕХНИКИ в практике работы с детьми с ОВЗ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653136"/>
            <a:ext cx="6172200" cy="1371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учитель – дефектолог</a:t>
            </a:r>
          </a:p>
          <a:p>
            <a:pPr algn="r"/>
            <a:r>
              <a:rPr lang="ru-RU" dirty="0" smtClean="0"/>
              <a:t>МБОУ ЦО №44</a:t>
            </a:r>
          </a:p>
          <a:p>
            <a:pPr algn="r"/>
            <a:r>
              <a:rPr lang="ru-RU" dirty="0" err="1" smtClean="0"/>
              <a:t>Швырева</a:t>
            </a:r>
            <a:r>
              <a:rPr lang="ru-RU" dirty="0" smtClean="0"/>
              <a:t> А.О.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Разнообразие материала</a:t>
            </a:r>
            <a:endParaRPr lang="ru-RU" sz="3200" dirty="0"/>
          </a:p>
        </p:txBody>
      </p:sp>
      <p:pic>
        <p:nvPicPr>
          <p:cNvPr id="8" name="Содержимое 7" descr="20231113_13062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l="15322" r="17261"/>
          <a:stretch>
            <a:fillRect/>
          </a:stretch>
        </p:blipFill>
        <p:spPr>
          <a:xfrm rot="5400000">
            <a:off x="2073101" y="599307"/>
            <a:ext cx="5501856" cy="6120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ПОСОБИЯ НА ЛИПУЧКАХ</a:t>
            </a:r>
            <a:endParaRPr lang="ru-RU" sz="3200" dirty="0"/>
          </a:p>
        </p:txBody>
      </p:sp>
      <p:pic>
        <p:nvPicPr>
          <p:cNvPr id="5" name="Содержимое 4" descr="20231113_1259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427" r="24699"/>
          <a:stretch>
            <a:fillRect/>
          </a:stretch>
        </p:blipFill>
        <p:spPr>
          <a:xfrm>
            <a:off x="1187624" y="1340768"/>
            <a:ext cx="3845560" cy="4069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31113_130012.jp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rcRect t="9051" r="9051" b="5901"/>
          <a:stretch>
            <a:fillRect/>
          </a:stretch>
        </p:blipFill>
        <p:spPr>
          <a:xfrm rot="5400000">
            <a:off x="4360246" y="1768546"/>
            <a:ext cx="5275709" cy="370007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ВОВЛЕЧЕННОСТЬ</a:t>
            </a:r>
            <a:endParaRPr lang="ru-RU" sz="3200" dirty="0"/>
          </a:p>
        </p:txBody>
      </p:sp>
      <p:pic>
        <p:nvPicPr>
          <p:cNvPr id="9" name="Рисунок 8" descr="20231113_103834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l="21650" t="15350"/>
          <a:stretch>
            <a:fillRect/>
          </a:stretch>
        </p:blipFill>
        <p:spPr>
          <a:xfrm rot="5400000">
            <a:off x="766193" y="1978222"/>
            <a:ext cx="4443261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41" t="7308"/>
          <a:stretch/>
        </p:blipFill>
        <p:spPr>
          <a:xfrm rot="5400000">
            <a:off x="4693242" y="643463"/>
            <a:ext cx="3517775" cy="275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5" t="10317" r="29510" b="6293"/>
          <a:stretch/>
        </p:blipFill>
        <p:spPr>
          <a:xfrm rot="5400000">
            <a:off x="5448881" y="3488223"/>
            <a:ext cx="2428787" cy="3318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КАМЕШКИ МАРБЛС</a:t>
            </a:r>
            <a:endParaRPr lang="ru-RU" sz="3200" dirty="0"/>
          </a:p>
        </p:txBody>
      </p:sp>
      <p:pic>
        <p:nvPicPr>
          <p:cNvPr id="6" name="Содержимое 5" descr="20231113_13313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 rot="5400000">
            <a:off x="816195" y="1928221"/>
            <a:ext cx="4699620" cy="352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8562" y="1930270"/>
            <a:ext cx="4716016" cy="353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МОЗАИКА</a:t>
            </a:r>
            <a:br>
              <a:rPr lang="ru-RU" sz="3200" dirty="0" smtClean="0"/>
            </a:br>
            <a:r>
              <a:rPr lang="ru-RU" sz="3200" dirty="0" smtClean="0"/>
              <a:t>ВЫКЛАДЫВАНИЕ БУКВ, ЦИФР</a:t>
            </a:r>
            <a:endParaRPr lang="ru-RU" sz="32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05" t="23889" r="33859" b="23968"/>
          <a:stretch/>
        </p:blipFill>
        <p:spPr>
          <a:xfrm rot="10800000">
            <a:off x="1979712" y="1732827"/>
            <a:ext cx="2594610" cy="2503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0" t="18000" r="11500" b="5333"/>
          <a:stretch/>
        </p:blipFill>
        <p:spPr>
          <a:xfrm rot="5400000">
            <a:off x="5209129" y="4081449"/>
            <a:ext cx="2167485" cy="2530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25" t="36113" r="8625" b="19833"/>
          <a:stretch/>
        </p:blipFill>
        <p:spPr>
          <a:xfrm>
            <a:off x="1835696" y="4365104"/>
            <a:ext cx="2991242" cy="209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20333" r="30000" b="9333"/>
          <a:stretch/>
        </p:blipFill>
        <p:spPr>
          <a:xfrm rot="5400000">
            <a:off x="4873509" y="1439359"/>
            <a:ext cx="2575886" cy="2721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260" y="241429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Игры с использованием игрового </a:t>
            </a:r>
            <a:r>
              <a:rPr lang="ru-RU" sz="3200" dirty="0" smtClean="0"/>
              <a:t>поля,</a:t>
            </a:r>
            <a:br>
              <a:rPr lang="ru-RU" sz="3200" dirty="0" smtClean="0"/>
            </a:br>
            <a:r>
              <a:rPr lang="ru-RU" sz="3200" dirty="0" smtClean="0"/>
              <a:t>«Продолжи узор»</a:t>
            </a:r>
            <a:endParaRPr lang="ru-RU" sz="3200" dirty="0"/>
          </a:p>
        </p:txBody>
      </p:sp>
      <p:pic>
        <p:nvPicPr>
          <p:cNvPr id="5" name="Содержимое 4" descr="20231113_11485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0000"/>
          </a:blip>
          <a:srcRect r="22798"/>
          <a:stretch>
            <a:fillRect/>
          </a:stretch>
        </p:blipFill>
        <p:spPr>
          <a:xfrm rot="5400000">
            <a:off x="1573462" y="1424757"/>
            <a:ext cx="3240361" cy="3147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t="14921" r="31785" b="13968"/>
          <a:stretch/>
        </p:blipFill>
        <p:spPr>
          <a:xfrm>
            <a:off x="4854300" y="1384429"/>
            <a:ext cx="3674692" cy="324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r="40000"/>
          <a:stretch/>
        </p:blipFill>
        <p:spPr>
          <a:xfrm rot="5400000">
            <a:off x="4093028" y="3187892"/>
            <a:ext cx="1866664" cy="49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ФОНЕТИЧЕСКИЙ РАЗБОР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01"/>
          <a:stretch/>
        </p:blipFill>
        <p:spPr>
          <a:xfrm rot="10800000">
            <a:off x="1835696" y="1916832"/>
            <a:ext cx="6400800" cy="3729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ФОНЕТИЧЕСКИЙ РАЗБОР</a:t>
            </a:r>
            <a:endParaRPr lang="ru-RU" sz="32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58"/>
          <a:stretch/>
        </p:blipFill>
        <p:spPr>
          <a:xfrm rot="5400000">
            <a:off x="2554422" y="1414130"/>
            <a:ext cx="5091339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818" y="-101425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КАМЕШКИ МАРБЛС</a:t>
            </a:r>
            <a:endParaRPr lang="ru-RU" sz="32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2" t="14512"/>
          <a:stretch/>
        </p:blipFill>
        <p:spPr>
          <a:xfrm rot="393268">
            <a:off x="4913886" y="908720"/>
            <a:ext cx="374545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3287" y="3556814"/>
            <a:ext cx="3377006" cy="2532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37302" r="41965"/>
          <a:stretch/>
        </p:blipFill>
        <p:spPr>
          <a:xfrm>
            <a:off x="1306273" y="3573016"/>
            <a:ext cx="2622488" cy="2938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53" t="28730" r="40833" b="28095"/>
          <a:stretch/>
        </p:blipFill>
        <p:spPr>
          <a:xfrm rot="10381099" flipH="1">
            <a:off x="1691680" y="1201288"/>
            <a:ext cx="2808514" cy="2960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19" b="45238"/>
          <a:stretch/>
        </p:blipFill>
        <p:spPr>
          <a:xfrm>
            <a:off x="3419872" y="3212976"/>
            <a:ext cx="2598496" cy="30596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КИНЕЗИОЛОГИЧЕСКИЕ УПРАЖНЕНИЯ</a:t>
            </a:r>
            <a:endParaRPr lang="ru-RU" sz="32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2" r="10083"/>
          <a:stretch/>
        </p:blipFill>
        <p:spPr>
          <a:xfrm rot="5400000">
            <a:off x="845138" y="2260335"/>
            <a:ext cx="4309525" cy="3048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4603"/>
          <a:stretch/>
        </p:blipFill>
        <p:spPr>
          <a:xfrm rot="5400000">
            <a:off x="4370952" y="1848983"/>
            <a:ext cx="4362535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4149080"/>
            <a:ext cx="7467600" cy="1143000"/>
          </a:xfrm>
        </p:spPr>
        <p:txBody>
          <a:bodyPr/>
          <a:lstStyle/>
          <a:p>
            <a:r>
              <a:rPr lang="ru-RU" dirty="0" smtClean="0"/>
              <a:t>В НОГУ СО ВРЕМЕНЕМ…</a:t>
            </a:r>
            <a:endParaRPr lang="ru-RU" dirty="0"/>
          </a:p>
        </p:txBody>
      </p:sp>
      <p:pic>
        <p:nvPicPr>
          <p:cNvPr id="4" name="Содержимое 3" descr="princi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620688"/>
            <a:ext cx="3592677" cy="2394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659968238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060848"/>
            <a:ext cx="3470278" cy="2041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«КУЛАК </a:t>
            </a:r>
            <a:r>
              <a:rPr lang="ru-RU" sz="3200" dirty="0" smtClean="0"/>
              <a:t>– РЕБРО </a:t>
            </a:r>
            <a:r>
              <a:rPr lang="ru-RU" sz="3200" dirty="0" smtClean="0"/>
              <a:t>– ЛАДОНЬ»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9874" y="2317511"/>
            <a:ext cx="4209455" cy="3157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28175" r="12282" b="3569"/>
          <a:stretch/>
        </p:blipFill>
        <p:spPr>
          <a:xfrm rot="5400000">
            <a:off x="720566" y="2311882"/>
            <a:ext cx="496656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«ХЛОП </a:t>
            </a:r>
            <a:r>
              <a:rPr lang="ru-RU" sz="3200" dirty="0" smtClean="0"/>
              <a:t>– ТОП </a:t>
            </a:r>
            <a:r>
              <a:rPr lang="ru-RU" sz="3200" dirty="0" smtClean="0"/>
              <a:t>– СТУК»</a:t>
            </a:r>
            <a:endParaRPr lang="ru-RU" sz="32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" r="22499"/>
          <a:stretch/>
        </p:blipFill>
        <p:spPr>
          <a:xfrm rot="5400000">
            <a:off x="2544733" y="1104545"/>
            <a:ext cx="2322245" cy="244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t="9524" r="2976" b="11588"/>
          <a:stretch/>
        </p:blipFill>
        <p:spPr>
          <a:xfrm rot="5400000">
            <a:off x="4481427" y="1863389"/>
            <a:ext cx="4726023" cy="324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7" t="37619" r="9166"/>
          <a:stretch/>
        </p:blipFill>
        <p:spPr>
          <a:xfrm rot="5400000">
            <a:off x="1887684" y="3521028"/>
            <a:ext cx="2797700" cy="3045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ДЕРЕВЯННЫЕ ЛАДОШКИ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9" r="6172"/>
          <a:stretch/>
        </p:blipFill>
        <p:spPr>
          <a:xfrm rot="5400000">
            <a:off x="2282602" y="1109886"/>
            <a:ext cx="5298876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ДЕРЕВЯННЫЕ ЛАДОШКИ</a:t>
            </a:r>
            <a:endParaRPr lang="ru-RU" sz="3200" dirty="0"/>
          </a:p>
        </p:txBody>
      </p:sp>
      <p:pic>
        <p:nvPicPr>
          <p:cNvPr id="5" name="Содержимое 4" descr="20231110_10585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rcRect l="5203" t="10265" r="16048"/>
          <a:stretch>
            <a:fillRect/>
          </a:stretch>
        </p:blipFill>
        <p:spPr>
          <a:xfrm rot="5400000">
            <a:off x="852650" y="1747750"/>
            <a:ext cx="4608513" cy="3938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31113_105747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12201" t="20600" b="6951"/>
          <a:stretch>
            <a:fillRect/>
          </a:stretch>
        </p:blipFill>
        <p:spPr>
          <a:xfrm rot="10800000">
            <a:off x="5436096" y="3429000"/>
            <a:ext cx="3419872" cy="2116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231110_105836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28738" t="60500" r="37400"/>
          <a:stretch>
            <a:fillRect/>
          </a:stretch>
        </p:blipFill>
        <p:spPr>
          <a:xfrm>
            <a:off x="5652120" y="476672"/>
            <a:ext cx="3096344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45224"/>
            <a:ext cx="749808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r="25899" b="26984"/>
          <a:stretch/>
        </p:blipFill>
        <p:spPr>
          <a:xfrm rot="5400000">
            <a:off x="2215775" y="672657"/>
            <a:ext cx="5103591" cy="4279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354162"/>
          </a:xfrm>
        </p:spPr>
        <p:txBody>
          <a:bodyPr>
            <a:noAutofit/>
          </a:bodyPr>
          <a:lstStyle/>
          <a:p>
            <a:r>
              <a:rPr lang="ru-RU" sz="1800" dirty="0" smtClean="0"/>
              <a:t>КОРРЕКТУРНЫЕ ПРОБЫ.</a:t>
            </a:r>
            <a:br>
              <a:rPr lang="ru-RU" sz="1800" dirty="0" smtClean="0"/>
            </a:br>
            <a:r>
              <a:rPr lang="ru-RU" sz="1800" dirty="0" smtClean="0"/>
              <a:t>По лексическим темам</a:t>
            </a:r>
            <a:br>
              <a:rPr lang="ru-RU" sz="1800" dirty="0" smtClean="0"/>
            </a:br>
            <a:r>
              <a:rPr lang="ru-RU" sz="1800" dirty="0" smtClean="0"/>
              <a:t>Повышение степени концентрации и устойчивости внимания, а так же закрепление знаний по лексической теме</a:t>
            </a:r>
            <a:endParaRPr lang="ru-RU" sz="1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739937"/>
            <a:ext cx="7499350" cy="421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3082354"/>
          </a:xfrm>
        </p:spPr>
        <p:txBody>
          <a:bodyPr>
            <a:noAutofit/>
          </a:bodyPr>
          <a:lstStyle/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Проблема развития познавательной сферы у детей с ОВЗ</a:t>
            </a:r>
            <a:endParaRPr lang="ru-RU" sz="3200" dirty="0"/>
          </a:p>
        </p:txBody>
      </p:sp>
      <p:pic>
        <p:nvPicPr>
          <p:cNvPr id="4" name="Содержимое 3" descr="Screenshot_20231113_143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5775" y="1838325"/>
            <a:ext cx="6858000" cy="401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ЛЁГКИЙ (ВОЗДУШНЫЙ) ПЛАСТИЛИН</a:t>
            </a:r>
            <a:endParaRPr lang="ru-RU" dirty="0"/>
          </a:p>
        </p:txBody>
      </p:sp>
      <p:pic>
        <p:nvPicPr>
          <p:cNvPr id="4" name="Содержимое 3" descr="Screenshot_20231113-142715_Chr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0622" y="1447800"/>
            <a:ext cx="5868306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Необычная лепка</a:t>
            </a:r>
            <a:endParaRPr lang="ru-RU" dirty="0"/>
          </a:p>
        </p:txBody>
      </p:sp>
      <p:pic>
        <p:nvPicPr>
          <p:cNvPr id="4" name="Содержимое 3" descr="20231110_1005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05" r="23147"/>
          <a:stretch>
            <a:fillRect/>
          </a:stretch>
        </p:blipFill>
        <p:spPr>
          <a:xfrm rot="5400000">
            <a:off x="6041861" y="879019"/>
            <a:ext cx="2664297" cy="3011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31110_101144.jpg"/>
          <p:cNvPicPr>
            <a:picLocks noChangeAspect="1"/>
          </p:cNvPicPr>
          <p:nvPr/>
        </p:nvPicPr>
        <p:blipFill>
          <a:blip r:embed="rId3" cstate="print"/>
          <a:srcRect t="14885" r="42322"/>
          <a:stretch>
            <a:fillRect/>
          </a:stretch>
        </p:blipFill>
        <p:spPr>
          <a:xfrm rot="5400000">
            <a:off x="6078113" y="3795095"/>
            <a:ext cx="2584271" cy="2860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31110_100544.jpg"/>
          <p:cNvPicPr>
            <a:picLocks noChangeAspect="1"/>
          </p:cNvPicPr>
          <p:nvPr/>
        </p:nvPicPr>
        <p:blipFill>
          <a:blip r:embed="rId4" cstate="print"/>
          <a:srcRect l="20863" r="24013"/>
          <a:stretch>
            <a:fillRect/>
          </a:stretch>
        </p:blipFill>
        <p:spPr>
          <a:xfrm rot="5400000">
            <a:off x="1784783" y="1535697"/>
            <a:ext cx="3312368" cy="450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Необычная лепка</a:t>
            </a:r>
            <a:endParaRPr lang="ru-RU" dirty="0"/>
          </a:p>
        </p:txBody>
      </p:sp>
      <p:pic>
        <p:nvPicPr>
          <p:cNvPr id="8" name="Содержимое 7" descr="20231110_1031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 саду ли, в огороде?</a:t>
            </a:r>
            <a:endParaRPr lang="ru-RU" dirty="0"/>
          </a:p>
        </p:txBody>
      </p:sp>
      <p:pic>
        <p:nvPicPr>
          <p:cNvPr id="4" name="Содержимое 3" descr="20231113_112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7173"/>
          <a:stretch>
            <a:fillRect/>
          </a:stretch>
        </p:blipFill>
        <p:spPr>
          <a:xfrm rot="5400000">
            <a:off x="1076112" y="1668304"/>
            <a:ext cx="3884171" cy="3517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31027_120202.jpg"/>
          <p:cNvPicPr>
            <a:picLocks noChangeAspect="1"/>
          </p:cNvPicPr>
          <p:nvPr/>
        </p:nvPicPr>
        <p:blipFill>
          <a:blip r:embed="rId3" cstate="print"/>
          <a:srcRect l="9838" r="14563"/>
          <a:stretch>
            <a:fillRect/>
          </a:stretch>
        </p:blipFill>
        <p:spPr>
          <a:xfrm rot="10800000">
            <a:off x="5148064" y="2204864"/>
            <a:ext cx="3601550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«Что не подходит?»</a:t>
            </a:r>
            <a:br>
              <a:rPr lang="ru-RU" sz="2800" dirty="0" smtClean="0"/>
            </a:br>
            <a:r>
              <a:rPr lang="ru-RU" sz="2800" dirty="0" smtClean="0"/>
              <a:t>«Чего не стало</a:t>
            </a:r>
            <a:r>
              <a:rPr lang="ru-RU" sz="2800" dirty="0" smtClean="0"/>
              <a:t>?» («Что </a:t>
            </a:r>
            <a:r>
              <a:rPr lang="ru-RU" sz="2800" dirty="0" smtClean="0"/>
              <a:t>изменилось</a:t>
            </a:r>
            <a:r>
              <a:rPr lang="ru-RU" sz="2800" dirty="0" smtClean="0"/>
              <a:t>?») и др.</a:t>
            </a:r>
            <a:endParaRPr lang="ru-RU" sz="2800" dirty="0"/>
          </a:p>
        </p:txBody>
      </p:sp>
      <p:pic>
        <p:nvPicPr>
          <p:cNvPr id="7" name="Содержимое 6" descr="20231113_1128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9341"/>
          <a:stretch>
            <a:fillRect/>
          </a:stretch>
        </p:blipFill>
        <p:spPr>
          <a:xfrm rot="5400000">
            <a:off x="2856090" y="968446"/>
            <a:ext cx="4367924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980728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СЧЕТНЫЙ МАТЕРИАЛ</a:t>
            </a:r>
            <a:endParaRPr lang="ru-RU" sz="3200" dirty="0"/>
          </a:p>
        </p:txBody>
      </p:sp>
      <p:pic>
        <p:nvPicPr>
          <p:cNvPr id="5" name="Содержимое 4" descr="20231113_10481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259632" y="2348880"/>
            <a:ext cx="4815318" cy="3611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31113_104956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18501" r="18500"/>
          <a:stretch>
            <a:fillRect/>
          </a:stretch>
        </p:blipFill>
        <p:spPr>
          <a:xfrm>
            <a:off x="6300192" y="1412776"/>
            <a:ext cx="2477067" cy="2948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857</TotalTime>
  <Words>107</Words>
  <Application>Microsoft Office PowerPoint</Application>
  <PresentationFormat>Экран (4:3)</PresentationFormat>
  <Paragraphs>30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ЭФФЕКТИВНЫЕ КОМПЕНСАТОРНЫЕ ТЕХНИКИ в практике работы с детьми с ОВЗ</vt:lpstr>
      <vt:lpstr>В НОГУ СО ВРЕМЕНЕМ…</vt:lpstr>
      <vt:lpstr>Проблема развития познавательной сферы у детей с ОВЗ</vt:lpstr>
      <vt:lpstr>ЛЁГКИЙ (ВОЗДУШНЫЙ) ПЛАСТИЛИН</vt:lpstr>
      <vt:lpstr>Необычная лепка</vt:lpstr>
      <vt:lpstr>Необычная лепка</vt:lpstr>
      <vt:lpstr>Во саду ли, в огороде?</vt:lpstr>
      <vt:lpstr>«Что не подходит?» «Чего не стало?» («Что изменилось?») и др.</vt:lpstr>
      <vt:lpstr>СЧЕТНЫЙ МАТЕРИАЛ</vt:lpstr>
      <vt:lpstr>Разнообразие материала</vt:lpstr>
      <vt:lpstr>ПОСОБИЯ НА ЛИПУЧКАХ</vt:lpstr>
      <vt:lpstr>ВОВЛЕЧЕННОСТЬ</vt:lpstr>
      <vt:lpstr>КАМЕШКИ МАРБЛС</vt:lpstr>
      <vt:lpstr>МОЗАИКА ВЫКЛАДЫВАНИЕ БУКВ, ЦИФР</vt:lpstr>
      <vt:lpstr>Игры с использованием игрового поля, «Продолжи узор»</vt:lpstr>
      <vt:lpstr>ФОНЕТИЧЕСКИЙ РАЗБОР</vt:lpstr>
      <vt:lpstr>ФОНЕТИЧЕСКИЙ РАЗБОР</vt:lpstr>
      <vt:lpstr>КАМЕШКИ МАРБЛС</vt:lpstr>
      <vt:lpstr>КИНЕЗИОЛОГИЧЕСКИЕ УПРАЖНЕНИЯ</vt:lpstr>
      <vt:lpstr>«КУЛАК – РЕБРО – ЛАДОНЬ»</vt:lpstr>
      <vt:lpstr>«ХЛОП – ТОП – СТУК»</vt:lpstr>
      <vt:lpstr>ДЕРЕВЯННЫЕ ЛАДОШКИ</vt:lpstr>
      <vt:lpstr>ДЕРЕВЯННЫЕ ЛАДОШКИ</vt:lpstr>
      <vt:lpstr>Спасибо за внимание!</vt:lpstr>
      <vt:lpstr>КОРРЕКТУРНЫЕ ПРОБЫ. По лексическим темам Повышение степени концентрации и устойчивости внимания, а так же закрепление знаний по лексической теме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КОМПЕНСАТОРНЫЕ ТЕХНИКИ в практике работы с детьми с ОВЗ</dc:title>
  <dc:creator>Пользователь</dc:creator>
  <cp:lastModifiedBy>vitaminshvyrev@gmail.com</cp:lastModifiedBy>
  <cp:revision>71</cp:revision>
  <dcterms:created xsi:type="dcterms:W3CDTF">2023-11-07T12:15:40Z</dcterms:created>
  <dcterms:modified xsi:type="dcterms:W3CDTF">2023-11-14T20:26:14Z</dcterms:modified>
</cp:coreProperties>
</file>