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71" r:id="rId4"/>
    <p:sldId id="285" r:id="rId5"/>
    <p:sldId id="287" r:id="rId6"/>
    <p:sldId id="288" r:id="rId7"/>
    <p:sldId id="292" r:id="rId8"/>
    <p:sldId id="258" r:id="rId9"/>
    <p:sldId id="263" r:id="rId10"/>
    <p:sldId id="277" r:id="rId11"/>
    <p:sldId id="278" r:id="rId12"/>
    <p:sldId id="279" r:id="rId13"/>
    <p:sldId id="280" r:id="rId14"/>
    <p:sldId id="281" r:id="rId15"/>
    <p:sldId id="282" r:id="rId16"/>
    <p:sldId id="275" r:id="rId17"/>
    <p:sldId id="296" r:id="rId18"/>
    <p:sldId id="276" r:id="rId19"/>
    <p:sldId id="286" r:id="rId20"/>
    <p:sldId id="295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86444" autoAdjust="0"/>
  </p:normalViewPr>
  <p:slideViewPr>
    <p:cSldViewPr>
      <p:cViewPr varScale="1">
        <p:scale>
          <a:sx n="76" d="100"/>
          <a:sy n="76" d="100"/>
        </p:scale>
        <p:origin x="14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50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8E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0907-DCE6-4E43-9D98-126806C136CE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B298-E013-4BCE-BAC7-ADCAE9D33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332656"/>
            <a:ext cx="6552728" cy="400110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ЦО 44 учебный корпус «Улыбка»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941168"/>
            <a:ext cx="8136904" cy="1384995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«Учитель-логопед , педагог-психолог, учитель-дефектолог, воспитатель: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области взаимодействия»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1-tub-ru.yandex.net/i?id=94c6e09528dac6ce8cfb490abd1c39e0&amp;n=33&amp;h=215&amp;w=3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4167" t="2138" r="73611"/>
          <a:stretch>
            <a:fillRect/>
          </a:stretch>
        </p:blipFill>
        <p:spPr bwMode="auto">
          <a:xfrm>
            <a:off x="827584" y="1484784"/>
            <a:ext cx="1152128" cy="3295619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628800"/>
            <a:ext cx="14382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s://im1-tub-ru.yandex.net/i?id=616f55e8db3ccbfd32d44866501e54d4&amp;n=33&amp;h=215&amp;w=1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060848"/>
            <a:ext cx="1685925" cy="2047876"/>
          </a:xfrm>
          <a:prstGeom prst="rect">
            <a:avLst/>
          </a:prstGeom>
          <a:noFill/>
        </p:spPr>
      </p:pic>
      <p:pic>
        <p:nvPicPr>
          <p:cNvPr id="26632" name="Picture 8" descr="https://im1-tub-ru.yandex.net/i?id=0d4d4e081ccd4a6269e07dc091ffc38a&amp;n=33&amp;h=215&amp;w=28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26341" r="23611"/>
          <a:stretch>
            <a:fillRect/>
          </a:stretch>
        </p:blipFill>
        <p:spPr bwMode="auto">
          <a:xfrm>
            <a:off x="2267744" y="2636912"/>
            <a:ext cx="1368152" cy="2047876"/>
          </a:xfrm>
          <a:prstGeom prst="rect">
            <a:avLst/>
          </a:prstGeom>
          <a:noFill/>
        </p:spPr>
      </p:pic>
      <p:sp>
        <p:nvSpPr>
          <p:cNvPr id="26634" name="AutoShape 10" descr="http://%D0%B0%D0%B1%D0%B263.%D1%80%D1%84/d/399590/d/%D0%B0%D1%80%D1%82_1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://%D0%B0%D0%B1%D0%B263.%D1%80%D1%84/d/399590/d/%D0%B0%D1%80%D1%82_1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://%D0%B0%D0%B1%D0%B263.%D1%80%D1%84/d/399590/d/%D0%B0%D1%80%D1%82_1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http://%D0%B0%D0%B1%D0%B263.%D1%80%D1%84/d/399590/d/%D0%B0%D1%80%D1%82_1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2" name="Picture 18" descr="https://im1-tub-ru.yandex.net/i?id=54d7d487cd752449d205c7ec95445f3d&amp;n=33&amp;h=215&amp;w=2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877"/>
          <a:stretch>
            <a:fillRect/>
          </a:stretch>
        </p:blipFill>
        <p:spPr bwMode="auto">
          <a:xfrm>
            <a:off x="5004048" y="980728"/>
            <a:ext cx="1121615" cy="2376263"/>
          </a:xfrm>
          <a:prstGeom prst="rect">
            <a:avLst/>
          </a:prstGeom>
          <a:noFill/>
        </p:spPr>
      </p:pic>
      <p:pic>
        <p:nvPicPr>
          <p:cNvPr id="26644" name="Picture 20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7" cstate="print"/>
          <a:srcRect l="448" r="503" b="54"/>
          <a:stretch>
            <a:fillRect/>
          </a:stretch>
        </p:blipFill>
        <p:spPr bwMode="auto">
          <a:xfrm>
            <a:off x="2987824" y="3284984"/>
            <a:ext cx="58806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Тани игрушки.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Мишка. Вот Зайка. Вот Кукла.</a:t>
            </a:r>
            <a:endParaRPr lang="ru-RU" sz="2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31818"/>
          <a:stretch/>
        </p:blipFill>
        <p:spPr bwMode="auto">
          <a:xfrm>
            <a:off x="6338421" y="0"/>
            <a:ext cx="279862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r="7819"/>
          <a:stretch/>
        </p:blipFill>
        <p:spPr bwMode="auto">
          <a:xfrm>
            <a:off x="179512" y="2683010"/>
            <a:ext cx="2736304" cy="338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939244" y="2246417"/>
            <a:ext cx="1887319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r="21302"/>
          <a:stretch/>
        </p:blipFill>
        <p:spPr bwMode="auto">
          <a:xfrm>
            <a:off x="2987824" y="1124744"/>
            <a:ext cx="215448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ФРАЗОВОЙ РЕЧИ ПО ТЕМЕ «ИГРУШКИ»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2300"/>
            <a:ext cx="27368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мама и взяла игрушки. Таня просит: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дай мишку!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(На)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дай зайку!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(на)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дай куклу!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(на)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18843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4341"/>
            <a:ext cx="21574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88" y="22705"/>
            <a:ext cx="2003476" cy="436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4208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188640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ФРАЗОВОЙ РЕЧИ ПО ТЕМЕ «ИГРУШКИ»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просит: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«Давай играть, зайка!»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(ребенок повторяет фразу)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играть, мишка! Давай играть, кукла!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Зайка Скачет –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скок, поскок.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пляшет –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топ-топ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Кукла хлопает: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хлоп-хлоп.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200411" cy="37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95" y="104234"/>
            <a:ext cx="254561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80" y="2598370"/>
            <a:ext cx="2228323" cy="309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t="5468" r="17048" b="5354"/>
          <a:stretch/>
        </p:blipFill>
        <p:spPr bwMode="auto">
          <a:xfrm>
            <a:off x="2627784" y="1340768"/>
            <a:ext cx="1800200" cy="368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404664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ФРАЗОВОЙ РЕЧИ ПО ТЕМЕ «ИГРУШКИ»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1"/>
            <a:ext cx="9269507" cy="6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19675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просит: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«иди гулять, мишка!» Или гулять, зайка! Иди гулять, кукла!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гуляет –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топ-топ-топ,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зайка гуляет – </a:t>
            </a:r>
            <a:r>
              <a:rPr lang="ru-RU" sz="20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скок-скок-скок,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кукла гуляет- </a:t>
            </a: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топ-топ-топ.</a:t>
            </a:r>
            <a:endPara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2546" r="9951" b="3636"/>
          <a:stretch/>
        </p:blipFill>
        <p:spPr bwMode="auto">
          <a:xfrm>
            <a:off x="179512" y="2826155"/>
            <a:ext cx="3490099" cy="403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97" y="2636912"/>
            <a:ext cx="2244403" cy="3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23" y="2276872"/>
            <a:ext cx="2614655" cy="444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260648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ФРАЗОВОЙ РЕЧИ ПО ТЕМЕ «ИГРУШКИ»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-10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5264"/>
            <a:ext cx="9144000" cy="105273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 зовет: «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 домой, Мишка</a:t>
            </a:r>
            <a:r>
              <a:rPr lang="ru-RU" sz="20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!»(пришел) </a:t>
            </a:r>
            <a:r>
              <a:rPr lang="ru-RU" sz="2000" b="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домой, Зайка! </a:t>
            </a:r>
            <a:r>
              <a:rPr lang="ru-RU" sz="20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(пришел) 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 домой, кукла! </a:t>
            </a:r>
            <a:r>
              <a:rPr lang="ru-RU" sz="20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(пришла). 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 кашу, мишка!</a:t>
            </a:r>
            <a:r>
              <a:rPr lang="ru-RU" sz="2000" b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Ам-ам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Ешь кашу, зайка! </a:t>
            </a:r>
            <a:r>
              <a:rPr lang="ru-RU" sz="2000" b="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Ам-ам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Ешь кашу кукла! </a:t>
            </a:r>
            <a:r>
              <a:rPr lang="ru-RU" sz="2000" b="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Ам-ам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1" y="2876213"/>
            <a:ext cx="1834651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5" y="2335480"/>
            <a:ext cx="2592834" cy="320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11507"/>
            <a:ext cx="1806568" cy="30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31" y="1769938"/>
            <a:ext cx="2365305" cy="401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3" t="74485"/>
          <a:stretch/>
        </p:blipFill>
        <p:spPr bwMode="auto">
          <a:xfrm>
            <a:off x="539552" y="3967064"/>
            <a:ext cx="2525266" cy="94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71" y="3437175"/>
            <a:ext cx="2084465" cy="78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008">
            <a:off x="6211885" y="1799282"/>
            <a:ext cx="1316577" cy="49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332656"/>
            <a:ext cx="64087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ФРАЗОВОЙ РЕЧИ ПО ТЕМЕ «ИГРУШКИ»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8" y="-4192"/>
            <a:ext cx="9193654" cy="68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 спать/бай-бай, кукла. Иди спать/бай-бай, зайка. </a:t>
            </a:r>
            <a:r>
              <a:rPr lang="ru-RU" sz="2000" b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 спать/бай-бай ,мишка. Исполняется колыбельная на слоги: МА-</a:t>
            </a:r>
            <a:r>
              <a:rPr lang="ru-RU" sz="2000" b="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мэ-мэ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па-па и др.  Тише, зайка спит, </a:t>
            </a:r>
            <a:r>
              <a:rPr lang="ru-RU" sz="2000" b="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мищка</a:t>
            </a:r>
            <a:r>
              <a:rPr lang="ru-RU" sz="2000" b="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спит, кукла спит.</a:t>
            </a:r>
            <a:endParaRPr lang="ru-RU" sz="2000" b="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15" y="0"/>
            <a:ext cx="269154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482"/>
            <a:ext cx="28127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26" y="260648"/>
            <a:ext cx="2475386" cy="541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323">
            <a:off x="2682504" y="1707439"/>
            <a:ext cx="3765849" cy="21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колыбельная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34400" y="4753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56992"/>
            <a:ext cx="1872208" cy="280831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11560" y="1844824"/>
            <a:ext cx="1872208" cy="1512168"/>
          </a:xfrm>
          <a:prstGeom prst="triangl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356992"/>
            <a:ext cx="1872208" cy="28083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347864" y="1844824"/>
            <a:ext cx="1872208" cy="1512168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084168" y="1844824"/>
            <a:ext cx="1872208" cy="1512168"/>
          </a:xfrm>
          <a:prstGeom prst="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356992"/>
            <a:ext cx="1872208" cy="2808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5576" y="119675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00392" y="119675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56376" y="227687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051720" y="1700808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35896" y="1052736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9512" y="1700808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236296" y="1340768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36096" y="1772816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35696" y="980728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56176" y="1268760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99792" y="2060848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99992" y="119675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188640"/>
            <a:ext cx="79208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«Разложи кружочки в домики»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формирование зрительного восприятия (цвета)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05903 0.25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29549 0.3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48437 0.35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2559 0.34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56176" y="2924944"/>
            <a:ext cx="792088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188640"/>
            <a:ext cx="67687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«Разложи фигуры»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формирование зрительного восприятия (форма)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636912"/>
            <a:ext cx="6048672" cy="3672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63688" y="2852936"/>
            <a:ext cx="1008112" cy="108012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2852936"/>
            <a:ext cx="1080120" cy="9361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924944"/>
            <a:ext cx="1224136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63688" y="4077072"/>
            <a:ext cx="936104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75856" y="5085184"/>
            <a:ext cx="1008112" cy="108012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005064"/>
            <a:ext cx="792088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716016" y="3933056"/>
            <a:ext cx="1008112" cy="108012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84168" y="4149080"/>
            <a:ext cx="1080120" cy="9361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51520" y="1340768"/>
            <a:ext cx="1008112" cy="108012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812360" y="1412776"/>
            <a:ext cx="1080120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1520" y="4005064"/>
            <a:ext cx="1080120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7884368" y="2708920"/>
            <a:ext cx="1008112" cy="108012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924944"/>
            <a:ext cx="1224136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72000" y="1340768"/>
            <a:ext cx="936104" cy="1080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203848" y="1268760"/>
            <a:ext cx="1008112" cy="108012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28384" y="5517232"/>
            <a:ext cx="79208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5229200"/>
            <a:ext cx="792088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88024" y="5157192"/>
            <a:ext cx="936104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956376" y="4221088"/>
            <a:ext cx="936104" cy="1080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63688" y="5301208"/>
            <a:ext cx="1224136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12160" y="1412776"/>
            <a:ext cx="1224136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2924944"/>
            <a:ext cx="792088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1340768"/>
            <a:ext cx="79208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16562 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033 -0.16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48437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48438 0.2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1560" y="188640"/>
            <a:ext cx="79208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мышления (анализ, синтез).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192" r="70" b="244"/>
          <a:stretch/>
        </p:blipFill>
        <p:spPr bwMode="auto">
          <a:xfrm>
            <a:off x="1259633" y="4293096"/>
            <a:ext cx="2464595" cy="227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2880320" cy="29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21479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427944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9208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«Большой - маленький»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сформировать представление детей о величине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2546" r="12662" b="3636"/>
          <a:stretch/>
        </p:blipFill>
        <p:spPr bwMode="auto">
          <a:xfrm>
            <a:off x="611560" y="1196752"/>
            <a:ext cx="28803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1203493" cy="20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365305" cy="401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s1.maminklub.lv/cache/d2/9b/d29b0dccf9d71542cf4653ef88d1f7ab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0771" r="11048" b="11490"/>
          <a:stretch/>
        </p:blipFill>
        <p:spPr bwMode="auto">
          <a:xfrm>
            <a:off x="1043608" y="5085184"/>
            <a:ext cx="12839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.ytimg.com/vi/-zwBW11JiPg/hqdefault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2555" r="17647" b="4286"/>
          <a:stretch/>
        </p:blipFill>
        <p:spPr bwMode="auto">
          <a:xfrm>
            <a:off x="3203848" y="3663538"/>
            <a:ext cx="2715297" cy="30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20" t="5" r="78"/>
          <a:stretch>
            <a:fillRect/>
          </a:stretch>
        </p:blipFill>
        <p:spPr bwMode="auto">
          <a:xfrm>
            <a:off x="179512" y="2348880"/>
            <a:ext cx="411645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r="2"/>
          <a:stretch>
            <a:fillRect/>
          </a:stretch>
        </p:blipFill>
        <p:spPr bwMode="auto">
          <a:xfrm>
            <a:off x="4788024" y="332656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t="30" r="7"/>
          <a:stretch>
            <a:fillRect/>
          </a:stretch>
        </p:blipFill>
        <p:spPr bwMode="auto">
          <a:xfrm>
            <a:off x="4427984" y="3501008"/>
            <a:ext cx="446449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5536" y="404664"/>
            <a:ext cx="417646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КОМПЛЕКСНОЕ ЛОГОПЕДИЧЕСКОЕ ЗАНЯТИЕ В РАМКАХ ПРОЕКТА «МЫ ВМЕСТЕ»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79208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внимания.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67" r="119" b="117"/>
          <a:stretch/>
        </p:blipFill>
        <p:spPr bwMode="auto">
          <a:xfrm>
            <a:off x="179512" y="2492896"/>
            <a:ext cx="141243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196" b="282"/>
          <a:stretch/>
        </p:blipFill>
        <p:spPr bwMode="auto">
          <a:xfrm>
            <a:off x="4427984" y="2204864"/>
            <a:ext cx="2716127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65735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245" r="118" b="49"/>
          <a:stretch/>
        </p:blipFill>
        <p:spPr bwMode="auto">
          <a:xfrm>
            <a:off x="1979712" y="2852936"/>
            <a:ext cx="2327386" cy="170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14815E-6 L 0.79532 -8.1481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3079 L -0.78923 -0.03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035584"/>
            <a:ext cx="9144000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модель коррекционно-развивающей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еятельности психолога и логопеда как условие речевого и личностного развития ребенка.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Обозначить основные направления взаимодействия коррекци-онно-развивающей деятельности специалистов.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систему работы и формы взаимодействия логопеда и психолога в условиях дошкольной образовательной среды, обуславливающие повышение уровня профессиональной компетентности специалистов и овладение интегрированными способами развития личности ребенка и коррекции речевых нарушений.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8640"/>
            <a:ext cx="676875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ЗАДАЧИ СОВМЕСТНОЙ РАБОТЫ ПЕДАГОГА-ПСИХОЛОГА,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УЧИТЕЛЯ-ЛОГОПЕДА, УЧИТЕЛЯ-ДЕФЕКТОЛОГА, ВОСПИТАТЕЛЯ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3816424" cy="5601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работы учителя </a:t>
            </a:r>
            <a:r>
              <a:rPr lang="ru-RU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логопеда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Углубленная диагностика речевого развития ребенка,</a:t>
            </a:r>
            <a:endParaRPr lang="ru-RU" sz="16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Систематическая коррекционно-речевая работа с детьми в соответствии с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индивидуальными программами.</a:t>
            </a:r>
            <a:endParaRPr lang="ru-RU" sz="16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Прослеживание динамики развития детей и результата коррекционно-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развивающей работы.</a:t>
            </a:r>
            <a:endParaRPr lang="ru-RU" sz="16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Оценка речевой готовности к обучению в школе.</a:t>
            </a:r>
            <a:endParaRPr lang="ru-RU" sz="16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у педагогического коллектива и родителей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информационной готовности к логопедической работе, оказание им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помощи в организации полноценной речевой среды.</a:t>
            </a:r>
            <a:endParaRPr lang="ru-RU" sz="16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Координация усилий педагогов и родителей, контроль качества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проведения ими речевой работы с детьми.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83968" y="260648"/>
            <a:ext cx="4536504" cy="55399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работы педагога-психолога: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среды психологической поддержки детям с нарушениями в развитии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Проведение углубленной диагностики с целью получения информации о качественном своеобразии психического развития ребенка (выявление уровня и особенностей развития познавательной деятельности, изучение эмоционально-волевого и личностного развития)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Определение психолого-педагогического сопровождения и определение категории образовательного пространства, адекватного особенностям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Отслеживание динамических изменений в психологическом развитии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Коррекционо-разивающая работа с детьми, имеющими проблемы в развитии познавательных процессов и эмоционально-личностном развитии.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Повышение психологической культуры педагогов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и родителей логопедических группах нашего дошкольного образовательного учреждения.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6021288"/>
            <a:ext cx="65527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ПСИХОЛОГО-ПЕДАГОГИЧЕСКОГО СОПРОВОЖДЕНИЯ ДЛЯ ДЕТЕЙ С ТНР «МЫ ВМЕСТЕ»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3413543">
            <a:off x="2506374" y="5632831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7934569">
            <a:off x="5543923" y="5629957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71184" cy="792088"/>
          </a:xfr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МОДЕЛЬ ПСИХОЛОГО-ПЕДАГОГИЧЕСКОГО СОПРОВОЖДЕНИЯ </a:t>
            </a:r>
            <a:b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ДЕТЕЙ С ТНР «МЫ ВМЕСТЕ»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484784"/>
            <a:ext cx="7992888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Привлечение к сотрудничеству педагога-психолога, врача, учителей - логопедов, учителя-дефектолога, воспитателей, музыкальных руководителей, родителей;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в логопедическую практику новых достижений науки;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Раннее выявление, предупреждение и своевременная коррекция речевых нарушений;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Активная пропаганда педагогических и санитарно-гигиенических знаний среди педагогов и родителей для своевременной пропедевтики речевых нарушений.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научно обоснованных методов устранения и предупреждения различных форм речевой недостаточности.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3106688" cy="3196952"/>
          </a:xfr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Блоки: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Диагностический;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Коррекционно–развивающий;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Контрольный.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988840"/>
            <a:ext cx="5400600" cy="2308324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Коррекционная работа с детьми;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Работа с педагогами;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Взаимодействие с социально-педагогической средой города (ПМПК);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Сотрудничество с родителями.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71184" cy="936104"/>
          </a:xfr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МОДЕЛЬ ПСИХОЛОГО-ПЕДАГОГИЧЕСКОГО СОПРОВОЖДЕНИЯ </a:t>
            </a:r>
            <a:b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ДЕТЕЙ С ТНР «МЫ ВМЕСТЕ»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71184" cy="936104"/>
          </a:xfr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ПСИХОЛОГО-ПЕДАГОГИЧЕСКОЕ СОПРОВОЖДЕНИЕ ДЕТЕЙ </a:t>
            </a:r>
            <a:b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 2-Х ДО 3-Х ЛЕТ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772816"/>
            <a:ext cx="2808312" cy="864096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Беседы с родителями (родительские собрания) и воспитателями группы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75856" y="2132856"/>
            <a:ext cx="2520280" cy="864096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Изучение медкарт, сбор анамнестических данных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1916832"/>
            <a:ext cx="2736304" cy="864096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Диагностика уровня речевого и психического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развития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47664" y="3645024"/>
            <a:ext cx="2376264" cy="648072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Прохождение ПМПК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60032" y="3501008"/>
            <a:ext cx="3168352" cy="1080120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результатов диагностики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ПМПК, прогноз развития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динамики детей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63688" y="4869160"/>
            <a:ext cx="5328592" cy="1368152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Ознакомление родителей с результатами диагностики. Рекомендации по стимуляции речевого и психомоторного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развития в летний оздоровительный период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86" t="104" r="30" b="22"/>
          <a:stretch>
            <a:fillRect/>
          </a:stretch>
        </p:blipFill>
        <p:spPr bwMode="auto">
          <a:xfrm>
            <a:off x="5148064" y="332656"/>
            <a:ext cx="3546393" cy="3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41" t="128" r="15" b="132"/>
          <a:stretch>
            <a:fillRect/>
          </a:stretch>
        </p:blipFill>
        <p:spPr bwMode="auto">
          <a:xfrm>
            <a:off x="5220072" y="3717032"/>
            <a:ext cx="3384376" cy="287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764704"/>
            <a:ext cx="4392488" cy="1080120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Индивидуальное коррекционно-развивающее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занятие учителя-дефектолога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9" t="91" r="91" b="31"/>
          <a:stretch>
            <a:fillRect/>
          </a:stretch>
        </p:blipFill>
        <p:spPr bwMode="auto">
          <a:xfrm>
            <a:off x="467544" y="2636912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3" t="67" r="100"/>
          <a:stretch>
            <a:fillRect/>
          </a:stretch>
        </p:blipFill>
        <p:spPr bwMode="auto">
          <a:xfrm>
            <a:off x="1043608" y="3501008"/>
            <a:ext cx="352839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0" t="25" b="59"/>
          <a:stretch>
            <a:fillRect/>
          </a:stretch>
        </p:blipFill>
        <p:spPr bwMode="auto">
          <a:xfrm>
            <a:off x="5009734" y="1806733"/>
            <a:ext cx="38050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79"/>
          <a:stretch>
            <a:fillRect/>
          </a:stretch>
        </p:blipFill>
        <p:spPr bwMode="auto">
          <a:xfrm>
            <a:off x="611560" y="325200"/>
            <a:ext cx="3528392" cy="29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64608" y="325200"/>
            <a:ext cx="4392488" cy="1080120"/>
          </a:xfrm>
          <a:prstGeom prst="rect">
            <a:avLst/>
          </a:prstGeom>
          <a:gradFill flip="none" rotWithShape="1">
            <a:gsLst>
              <a:gs pos="0">
                <a:srgbClr val="F08EE4">
                  <a:tint val="66000"/>
                  <a:satMod val="160000"/>
                </a:srgbClr>
              </a:gs>
              <a:gs pos="50000">
                <a:srgbClr val="F08EE4">
                  <a:tint val="44500"/>
                  <a:satMod val="160000"/>
                </a:srgbClr>
              </a:gs>
              <a:gs pos="100000">
                <a:srgbClr val="F08EE4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Индивидуальное коррекционно-развивающее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занятие  учителя-логопеда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637</Words>
  <Application>Microsoft Office PowerPoint</Application>
  <PresentationFormat>Экран (4:3)</PresentationFormat>
  <Paragraphs>68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Создать модель коррекционно-развивающей деятельности психолога и логопеда как условие речевого и личностного развития ребенка.  2. Обозначить основные направления взаимодействия коррекци-онно-развивающей деятельности специалистов. 3. Разработать систему работы и формы взаимодействия логопеда и психолога в условиях дошкольной образовательной среды, обуславливающие повышение уровня профессиональной компетентности специалистов и овладение интегрированными способами развития личности ребенка и коррекции речевых нарушений.</vt:lpstr>
      <vt:lpstr>Презентация PowerPoint</vt:lpstr>
      <vt:lpstr>МОДЕЛЬ ПСИХОЛОГО-ПЕДАГОГИЧЕСКОГО СОПРОВОЖДЕНИЯ  ДЕТЕЙ С ТНР «МЫ ВМЕСТЕ»</vt:lpstr>
      <vt:lpstr>МОДЕЛЬ ПСИХОЛОГО-ПЕДАГОГИЧЕСКОГО СОПРОВОЖДЕНИЯ  ДЕТЕЙ С ТНР «МЫ ВМЕСТЕ»</vt:lpstr>
      <vt:lpstr>ПСИХОЛОГО-ПЕДАГОГИЧЕСКОЕ СОПРОВОЖДЕНИЕ ДЕТЕЙ  С 2-Х ДО 3-Х ЛЕТ</vt:lpstr>
      <vt:lpstr>Презентация PowerPoint</vt:lpstr>
      <vt:lpstr>Презентация PowerPoint</vt:lpstr>
      <vt:lpstr>У Тани игрушки. Вот Мишка. Вот Зайка. Вот Кукла.</vt:lpstr>
      <vt:lpstr>Пришла мама и взяла игрушки. Таня просит: мама, дай мишку! (На) мама, дай зайку! (на) мама, дай куклу! (на)</vt:lpstr>
      <vt:lpstr>Таня просит: «Давай играть, зайка!» (ребенок повторяет фразу) Давай играть, мишка! Давай играть, кукла! Зайка Скачет – скок, поскок. Мишка пляшет – топ-топ.  Кукла хлопает: хлоп-хлоп. </vt:lpstr>
      <vt:lpstr>Таня просит: «иди гулять, мишка!» Или гулять, зайка! Иди гулять, кукла! Мишка гуляет – топ-топ-топ, зайка гуляет – скок-скок-скок, кукла гуляет- топ-топ-топ.</vt:lpstr>
      <vt:lpstr>Таня зовет: «Иди домой, Мишка!»(пришел) ИдИ домой, Зайка! (пришел) Иди домой, кукла! (пришла). Ешь кашу, мишка! Ам-ам. Ешь кашу, зайка! Ам-ам Ешь кашу кукла! Ам-ам.</vt:lpstr>
      <vt:lpstr>Иди спать/бай-бай, кукла. Иди спать/бай-бай, зайка.  Иди спать/бай-бай ,мишка. Исполняется колыбельная на слоги: МА-Ма, мэ-мэ, па-па и др.  Тише, зайка спит, мищка спит, кукла спит.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консультативного пункта при МБДОУ №142, Привокзального района г. Тулы</dc:title>
  <dc:creator>Asus</dc:creator>
  <cp:lastModifiedBy>Администратор</cp:lastModifiedBy>
  <cp:revision>107</cp:revision>
  <dcterms:created xsi:type="dcterms:W3CDTF">2012-03-07T06:30:18Z</dcterms:created>
  <dcterms:modified xsi:type="dcterms:W3CDTF">2023-11-22T09:04:29Z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8387157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