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381" r:id="rId2"/>
    <p:sldId id="400" r:id="rId3"/>
    <p:sldId id="401" r:id="rId4"/>
    <p:sldId id="402" r:id="rId5"/>
    <p:sldId id="404" r:id="rId6"/>
    <p:sldId id="383" r:id="rId7"/>
    <p:sldId id="405" r:id="rId8"/>
    <p:sldId id="406" r:id="rId9"/>
    <p:sldId id="407" r:id="rId10"/>
    <p:sldId id="409" r:id="rId11"/>
    <p:sldId id="410" r:id="rId12"/>
    <p:sldId id="412" r:id="rId13"/>
    <p:sldId id="413" r:id="rId14"/>
    <p:sldId id="414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A7"/>
    <a:srgbClr val="006F96"/>
    <a:srgbClr val="601A5B"/>
    <a:srgbClr val="097004"/>
    <a:srgbClr val="4B8109"/>
    <a:srgbClr val="0B8505"/>
    <a:srgbClr val="CCECFF"/>
    <a:srgbClr val="F4BEBF"/>
    <a:srgbClr val="EC9092"/>
    <a:srgbClr val="E1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>
      <p:cViewPr>
        <p:scale>
          <a:sx n="121" d="100"/>
          <a:sy n="121" d="100"/>
        </p:scale>
        <p:origin x="-12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62" y="-108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0E75-9C46-482D-BB6C-9CE36A01B5E3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115B-F4BE-430B-BD8A-9CB52E931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39513"/>
      </p:ext>
    </p:extLst>
  </p:cSld>
  <p:clrMapOvr>
    <a:masterClrMapping/>
  </p:clrMapOvr>
  <p:transition advTm="25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40152"/>
      </p:ext>
    </p:extLst>
  </p:cSld>
  <p:clrMapOvr>
    <a:masterClrMapping/>
  </p:clrMapOvr>
  <p:transition advTm="25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60927"/>
      </p:ext>
    </p:extLst>
  </p:cSld>
  <p:clrMapOvr>
    <a:masterClrMapping/>
  </p:clrMapOvr>
  <p:transition advTm="25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6935"/>
      </p:ext>
    </p:extLst>
  </p:cSld>
  <p:clrMapOvr>
    <a:masterClrMapping/>
  </p:clrMapOvr>
  <p:transition advTm="25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38925"/>
      </p:ext>
    </p:extLst>
  </p:cSld>
  <p:clrMapOvr>
    <a:masterClrMapping/>
  </p:clrMapOvr>
  <p:transition advTm="25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7094"/>
      </p:ext>
    </p:extLst>
  </p:cSld>
  <p:clrMapOvr>
    <a:masterClrMapping/>
  </p:clrMapOvr>
  <p:transition advTm="25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55503"/>
      </p:ext>
    </p:extLst>
  </p:cSld>
  <p:clrMapOvr>
    <a:masterClrMapping/>
  </p:clrMapOvr>
  <p:transition advTm="25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79114"/>
      </p:ext>
    </p:extLst>
  </p:cSld>
  <p:clrMapOvr>
    <a:masterClrMapping/>
  </p:clrMapOvr>
  <p:transition advTm="25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58481"/>
      </p:ext>
    </p:extLst>
  </p:cSld>
  <p:clrMapOvr>
    <a:masterClrMapping/>
  </p:clrMapOvr>
  <p:transition advTm="25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1732"/>
      </p:ext>
    </p:extLst>
  </p:cSld>
  <p:clrMapOvr>
    <a:masterClrMapping/>
  </p:clrMapOvr>
  <p:transition advTm="25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9160"/>
      </p:ext>
    </p:extLst>
  </p:cSld>
  <p:clrMapOvr>
    <a:masterClrMapping/>
  </p:clrMapOvr>
  <p:transition advTm="25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Tm="25000">
    <p:pull dir="ru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35561" y="1659636"/>
            <a:ext cx="73881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69983" y="116632"/>
            <a:ext cx="761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7F8FA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38913" y="4109229"/>
            <a:ext cx="470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99026" y="3429000"/>
            <a:ext cx="169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60" y="2928934"/>
            <a:ext cx="1150151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601A5B"/>
                </a:solidFill>
              </a:rPr>
              <a:t>МОДЕЛЬ МЕТОДИЧЕСКОГО СОПРОВОЖДЕНИЯ </a:t>
            </a:r>
            <a:endParaRPr lang="ru-RU" sz="3800" b="1" dirty="0" smtClean="0">
              <a:solidFill>
                <a:srgbClr val="601A5B"/>
              </a:solidFill>
            </a:endParaRPr>
          </a:p>
          <a:p>
            <a:pPr algn="ctr"/>
            <a:r>
              <a:rPr lang="ru-RU" sz="3800" b="1" dirty="0" smtClean="0">
                <a:solidFill>
                  <a:srgbClr val="601A5B"/>
                </a:solidFill>
              </a:rPr>
              <a:t>ПЕДАГОГИЧЕСКИХ РАБОТНИКОВ</a:t>
            </a:r>
            <a:endParaRPr lang="ru-RU" sz="3800" b="1" dirty="0" smtClean="0">
              <a:solidFill>
                <a:srgbClr val="601A5B"/>
              </a:solidFill>
            </a:endParaRPr>
          </a:p>
          <a:p>
            <a:pPr algn="ctr"/>
            <a:r>
              <a:rPr lang="ru-RU" sz="3800" b="1" dirty="0" smtClean="0">
                <a:solidFill>
                  <a:srgbClr val="601A5B"/>
                </a:solidFill>
              </a:rPr>
              <a:t>В МБОУ </a:t>
            </a:r>
            <a:r>
              <a:rPr lang="ru-RU" sz="3800" b="1" dirty="0" smtClean="0">
                <a:solidFill>
                  <a:srgbClr val="601A5B"/>
                </a:solidFill>
              </a:rPr>
              <a:t>ЦО №58 «ПОКОЛЕНИЕ БУДУЩЕГО»</a:t>
            </a:r>
            <a:endParaRPr lang="ru-RU" sz="3800" dirty="0" smtClean="0">
              <a:solidFill>
                <a:srgbClr val="601A5B"/>
              </a:solidFill>
            </a:endParaRPr>
          </a:p>
          <a:p>
            <a:pPr algn="ctr"/>
            <a:endParaRPr lang="ru-RU" sz="2800" dirty="0">
              <a:solidFill>
                <a:srgbClr val="920000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9720" y="285728"/>
            <a:ext cx="10287072" cy="1428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 marR="219075" lvl="0" indent="540385"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МБОУ ЦО №58 «ПОКОЛЕНИЕ БУДУЩЕГО»</a:t>
            </a:r>
          </a:p>
          <a:p>
            <a:pPr marL="90170" marR="219075" indent="540385" algn="ctr">
              <a:defRPr/>
            </a:pPr>
            <a:endParaRPr lang="ru-RU" sz="24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2206632" cy="620688"/>
          </a:xfrm>
          <a:prstGeom prst="rect">
            <a:avLst/>
          </a:prstGeom>
          <a:noFill/>
        </p:spPr>
      </p:pic>
      <p:pic>
        <p:nvPicPr>
          <p:cNvPr id="13" name="Рисунок 12" descr="C:\Users\УИК-2210\Downloads\2020-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26" y="214290"/>
            <a:ext cx="2071702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4036702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24430" y="1285860"/>
            <a:ext cx="6643734" cy="2834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Тульской области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995 от 09 августа 2021г.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«Об организационных мероприятиях, направленных на апробацию рабочих программ по учебным предметам в соответствии с федеральными государственными образовательными стандартами начального общего и основного общего образования, в общеобразовательных организациях, расположенных на территории Тульской области»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C:\Users\УИК-2210\Downloads\9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12" y="1142984"/>
            <a:ext cx="3663228" cy="47406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24430" y="4357694"/>
            <a:ext cx="6643734" cy="1311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Три педагога приняли участие в апробации и экспертизе примерных рабочих программ по учебным предметам «История», «География» и учебным предметам начального уровня образования на </a:t>
            </a:r>
            <a:r>
              <a:rPr lang="ru-RU" dirty="0" smtClean="0">
                <a:solidFill>
                  <a:srgbClr val="FF0000"/>
                </a:solidFill>
              </a:rPr>
              <a:t>всероссийском уровне.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141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5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0" y="928670"/>
            <a:ext cx="4095736" cy="24288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5953124" y="3786190"/>
            <a:ext cx="4413973" cy="23608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7977158" y="1000108"/>
            <a:ext cx="4214842" cy="22223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3809984" y="1000108"/>
            <a:ext cx="4260755" cy="235745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024430" y="1214422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Заседания педагогического совета, ШМО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10644" y="1214422"/>
            <a:ext cx="2857520" cy="13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Сравнительный анализ обязательных требований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к результатам освоения  основных образовательных программ  НОО, ООО, СОО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95340" y="135729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Организационно-методические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совещания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19106" y="0"/>
            <a:ext cx="12311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0" y="3786190"/>
            <a:ext cx="4471033" cy="235745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52464" y="3929066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alibri" pitchFamily="34" charset="0"/>
              </a:rPr>
              <a:t>Приведены в соответствие с нормативно-правовой базой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alibri" pitchFamily="34" charset="0"/>
              </a:rPr>
              <a:t>основные образовательные программы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6132" y="3929066"/>
            <a:ext cx="257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alibri" pitchFamily="34" charset="0"/>
              </a:rPr>
              <a:t>Приведены в соответствие с нормативно-правовой базой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Calibri" pitchFamily="34" charset="0"/>
              </a:rPr>
              <a:t>локальные акты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025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960" y="1142984"/>
            <a:ext cx="11358642" cy="373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0070C0"/>
                </a:solidFill>
              </a:rPr>
              <a:t>Разработаны, рассмотрены на заседаниях ШМО, педагогического совета и утверждены приказом: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22" y="3429000"/>
            <a:ext cx="1143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Разработаны рабочие программы по учебным предметам в соответствии с ФГОС, ФОП  НОО, ООО, СОО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522" y="2000240"/>
            <a:ext cx="30718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Основная образовательная программа начального общего 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2860" y="2000240"/>
            <a:ext cx="3143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Основная образовательная программа основного общего 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52596" y="300037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382148" y="300037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4500570"/>
            <a:ext cx="113586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Проведена внутренняя экспертиза рабочих учебных программ на их  соответствие ФГОС</a:t>
            </a:r>
            <a:r>
              <a:rPr lang="ru-RU" smtClean="0">
                <a:solidFill>
                  <a:srgbClr val="7030A0"/>
                </a:solidFill>
              </a:rPr>
              <a:t>, ФОП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524496" y="407194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952596" y="157161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524496" y="157161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10512" y="2000240"/>
            <a:ext cx="3143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Основная образовательная программа среднего общего 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9239272" y="164305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524496" y="300037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39206" y="1142984"/>
            <a:ext cx="3214710" cy="498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Вебинары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4128" t="9515" r="33640" b="21433"/>
          <a:stretch>
            <a:fillRect/>
          </a:stretch>
        </p:blipFill>
        <p:spPr bwMode="auto">
          <a:xfrm>
            <a:off x="95208" y="785794"/>
            <a:ext cx="4857784" cy="414340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8022" t="9524" r="1854" b="6410"/>
          <a:stretch>
            <a:fillRect/>
          </a:stretch>
        </p:blipFill>
        <p:spPr bwMode="auto">
          <a:xfrm>
            <a:off x="5310182" y="785794"/>
            <a:ext cx="2928958" cy="321471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66646" y="5500702"/>
            <a:ext cx="2786082" cy="498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Семинары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4232" y="5500702"/>
            <a:ext cx="2714644" cy="498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Конференции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6132" y="5500702"/>
            <a:ext cx="4500594" cy="467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Онлайн -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мероприятия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5"/>
          <a:srcRect l="21807" t="15670" r="19668" b="13390"/>
          <a:stretch>
            <a:fillRect/>
          </a:stretch>
        </p:blipFill>
        <p:spPr bwMode="auto">
          <a:xfrm>
            <a:off x="7667636" y="2357430"/>
            <a:ext cx="3929090" cy="294322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66646" y="857232"/>
            <a:ext cx="3500462" cy="100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ЕДИНЫЙ ИНФОРМАЦИОННЫЙ РЕСУРС</a:t>
            </a:r>
          </a:p>
          <a:p>
            <a:pPr algn="ctr">
              <a:lnSpc>
                <a:spcPct val="110000"/>
              </a:lnSpc>
            </a:pP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452530" y="214311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8084" y="2786058"/>
            <a:ext cx="3500462" cy="1311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САЙТ 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«ЕДИНОЕ СОДЕРЖАНИЕ ОБЩЕГО ОБРАЗОВАНИЯ»</a:t>
            </a:r>
          </a:p>
          <a:p>
            <a:pPr algn="ctr">
              <a:lnSpc>
                <a:spcPct val="110000"/>
              </a:lnSpc>
            </a:pP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452530" y="421481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9522" y="4929198"/>
            <a:ext cx="3500462" cy="100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EDSOO.RU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22127" t="13960" r="20310" b="3989"/>
          <a:stretch>
            <a:fillRect/>
          </a:stretch>
        </p:blipFill>
        <p:spPr bwMode="auto">
          <a:xfrm>
            <a:off x="4386262" y="714356"/>
            <a:ext cx="7067588" cy="54292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588" y="142852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792961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/>
              <a:t>Сопровождение педагогических работников</a:t>
            </a:r>
            <a:r>
              <a:rPr lang="ru-RU" sz="2400" dirty="0" smtClean="0"/>
              <a:t> и управленческих кадров в </a:t>
            </a:r>
            <a:r>
              <a:rPr lang="ru-RU" sz="2400" u="sng" dirty="0" smtClean="0"/>
              <a:t>непрерывном развитии профессионального мастерства</a:t>
            </a:r>
            <a:r>
              <a:rPr lang="ru-RU" sz="2400" dirty="0" smtClean="0"/>
              <a:t>, в том числе - в рамках </a:t>
            </a:r>
            <a:r>
              <a:rPr lang="ru-RU" sz="2400" u="sng" dirty="0" smtClean="0"/>
              <a:t>повышения квалификации и (или) профессиональной переподготовки </a:t>
            </a:r>
            <a:r>
              <a:rPr lang="ru-RU" sz="2400" dirty="0" smtClean="0"/>
              <a:t>с учетом выявленных профессиональных дефицитов, построения на их основе </a:t>
            </a:r>
            <a:r>
              <a:rPr lang="ru-RU" sz="2400" u="sng" dirty="0" smtClean="0"/>
              <a:t>индивидуальных образовательных маршрутов </a:t>
            </a:r>
            <a:r>
              <a:rPr lang="ru-RU" sz="2400" dirty="0" smtClean="0"/>
              <a:t>непрерывного профессионального развития педагогических работников и управленческих кадров, а также </a:t>
            </a:r>
            <a:r>
              <a:rPr lang="ru-RU" sz="2400" u="sng" dirty="0" smtClean="0"/>
              <a:t>использования </a:t>
            </a:r>
            <a:r>
              <a:rPr lang="ru-RU" sz="2400" u="sng" dirty="0" err="1" smtClean="0"/>
              <a:t>стажировочных</a:t>
            </a:r>
            <a:r>
              <a:rPr lang="ru-RU" sz="2400" u="sng" dirty="0" smtClean="0"/>
              <a:t> площадок и внедрения механизмов наставничества.</a:t>
            </a:r>
            <a:endParaRPr kumimoji="0" lang="ru-RU" sz="2400" b="1" i="0" u="sng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27258" t="8547" r="28969" b="4558"/>
          <a:stretch>
            <a:fillRect/>
          </a:stretch>
        </p:blipFill>
        <p:spPr bwMode="auto">
          <a:xfrm>
            <a:off x="8667768" y="1285860"/>
            <a:ext cx="3257541" cy="486167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5208" y="857232"/>
            <a:ext cx="177348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4762A7"/>
                </a:solidFill>
              </a:rPr>
              <a:t>ДИРЕКТОР</a:t>
            </a:r>
            <a:endParaRPr lang="ru-RU" b="1" dirty="0">
              <a:solidFill>
                <a:srgbClr val="4762A7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809852" y="857232"/>
            <a:ext cx="1928826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ПЕДАГОГИЧЕСКИЙ СОВЕТ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953124" y="5286388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СОПРОВОЖДЕНИЕ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РЕАЛИЗАЦИЯ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ФГОС, ФОП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95208" y="2071678"/>
            <a:ext cx="2214578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ЗАМЕСТИТЕЛЬ ДИРЕКТОРА  ПО УВР, ВР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1738282" y="3000372"/>
            <a:ext cx="571504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2809852" y="1428736"/>
            <a:ext cx="192882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 ИНФОРМАЦИОННО-МЕТОДИЧЕСКОГО СОПРОВОЖДЕНИЯ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2881290" y="2643182"/>
            <a:ext cx="1928826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МЕТОДИСТЫ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2595538" y="3357562"/>
            <a:ext cx="1285884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ОФИЦИАЛЬНЫЙ САЙТ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ЦО №58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«ПОКОЛЕНИЕ БУДУЩЕГО»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952464" y="164305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81158" y="264318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095472" y="114298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595670" y="228599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38480" y="307181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1"/>
          <p:cNvSpPr txBox="1">
            <a:spLocks/>
          </p:cNvSpPr>
          <p:nvPr/>
        </p:nvSpPr>
        <p:spPr>
          <a:xfrm>
            <a:off x="4024298" y="3357562"/>
            <a:ext cx="135732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ИНФОРМАЦИОННО-БИБЛИОТЕЧНЫЙ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381488" y="307181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1"/>
          <p:cNvSpPr txBox="1">
            <a:spLocks/>
          </p:cNvSpPr>
          <p:nvPr/>
        </p:nvSpPr>
        <p:spPr>
          <a:xfrm>
            <a:off x="95208" y="3500438"/>
            <a:ext cx="135732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ПРАКТИКО-ОРИЕНТИРОВАННЫХ ДИСЦИПЛИН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1"/>
          <p:cNvSpPr txBox="1">
            <a:spLocks/>
          </p:cNvSpPr>
          <p:nvPr/>
        </p:nvSpPr>
        <p:spPr>
          <a:xfrm>
            <a:off x="95208" y="2714620"/>
            <a:ext cx="1357322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ГУМАНИТАРНЫХ ДИСЦИПЛИН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1"/>
          <p:cNvSpPr txBox="1">
            <a:spLocks/>
          </p:cNvSpPr>
          <p:nvPr/>
        </p:nvSpPr>
        <p:spPr>
          <a:xfrm>
            <a:off x="95208" y="4429132"/>
            <a:ext cx="135732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НАЧАЛЬНЫХ КЛАССОВ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1"/>
          <p:cNvSpPr txBox="1">
            <a:spLocks/>
          </p:cNvSpPr>
          <p:nvPr/>
        </p:nvSpPr>
        <p:spPr>
          <a:xfrm>
            <a:off x="95208" y="5286388"/>
            <a:ext cx="135732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ТОЧНЫХ И ЕСТЕСТВЕННЫХ НАУК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1381092" y="2643182"/>
            <a:ext cx="357190" cy="3500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Подзаголовок 1"/>
          <p:cNvSpPr txBox="1">
            <a:spLocks/>
          </p:cNvSpPr>
          <p:nvPr/>
        </p:nvSpPr>
        <p:spPr>
          <a:xfrm>
            <a:off x="5953124" y="4714884"/>
            <a:ext cx="2000264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НАСТАВНИЧЕСТВО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1"/>
          <p:cNvSpPr txBox="1">
            <a:spLocks/>
          </p:cNvSpPr>
          <p:nvPr/>
        </p:nvSpPr>
        <p:spPr>
          <a:xfrm>
            <a:off x="5953124" y="92867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КВАЛИФИКАЦИИ И ПЕРЕПОДГОТОВКА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1"/>
          <p:cNvSpPr txBox="1">
            <a:spLocks/>
          </p:cNvSpPr>
          <p:nvPr/>
        </p:nvSpPr>
        <p:spPr>
          <a:xfrm>
            <a:off x="5953124" y="3286124"/>
            <a:ext cx="200026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952992" y="1142984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5524496" y="857232"/>
            <a:ext cx="428628" cy="5286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1"/>
          <p:cNvSpPr txBox="1">
            <a:spLocks/>
          </p:cNvSpPr>
          <p:nvPr/>
        </p:nvSpPr>
        <p:spPr>
          <a:xfrm>
            <a:off x="8382016" y="928670"/>
            <a:ext cx="371477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уровень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АНО ВПО «Университет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Иннополис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ФГАОУ ДПО «Академия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минпросвещения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России»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Образовательная платформа «Единый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урок.РФ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Образовательная платформа ««Цифровая экосистема дополнительного профессионального образования»»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3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3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kumimoji="0" lang="ru-RU" sz="1200" b="1" i="0" u="sng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Подзаголовок 1"/>
          <p:cNvSpPr txBox="1">
            <a:spLocks/>
          </p:cNvSpPr>
          <p:nvPr/>
        </p:nvSpPr>
        <p:spPr>
          <a:xfrm>
            <a:off x="5953124" y="2071678"/>
            <a:ext cx="2071702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Региональный уровень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ГОУ ДПО ТО «ИПК и ППРО ТО»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ФГБОУ ВО «Тульский государственный университет»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ФГБОУ ВО «Тульский педагогический университет им. Л.Н. Толстого»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Подзаголовок 1"/>
          <p:cNvSpPr txBox="1">
            <a:spLocks/>
          </p:cNvSpPr>
          <p:nvPr/>
        </p:nvSpPr>
        <p:spPr>
          <a:xfrm>
            <a:off x="8167702" y="2071678"/>
            <a:ext cx="264320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Муниципальный уровень</a:t>
            </a:r>
          </a:p>
          <a:p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</a:rPr>
              <a:t>Муниципальное казенное учреждение «Центр непрерывного повышения профессионального мастерства педагогических работников города Тулы»</a:t>
            </a:r>
          </a:p>
          <a:p>
            <a:endParaRPr lang="ru-RU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</a:rPr>
              <a:t>Профессиональные сообщества педагогических работников, специалистов служб сопровождения школьных библиотекарей муниципальных образовательных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10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Подзаголовок 1"/>
          <p:cNvSpPr txBox="1">
            <a:spLocks/>
          </p:cNvSpPr>
          <p:nvPr/>
        </p:nvSpPr>
        <p:spPr>
          <a:xfrm>
            <a:off x="10953784" y="2071678"/>
            <a:ext cx="114300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ЦО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</a:rPr>
              <a:t>Отдел информационно-методического сопровождения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Подзаголовок 1"/>
          <p:cNvSpPr txBox="1">
            <a:spLocks/>
          </p:cNvSpPr>
          <p:nvPr/>
        </p:nvSpPr>
        <p:spPr>
          <a:xfrm>
            <a:off x="10239404" y="3286124"/>
            <a:ext cx="185738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 на соответствие занимаемой должности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Подзаголовок 1"/>
          <p:cNvSpPr txBox="1">
            <a:spLocks/>
          </p:cNvSpPr>
          <p:nvPr/>
        </p:nvSpPr>
        <p:spPr>
          <a:xfrm>
            <a:off x="8167702" y="3286124"/>
            <a:ext cx="185738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Аттестационная комиссия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педагогических работников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7096132" y="185736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8096264" y="135729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7953388" y="342900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10025090" y="342900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6881818" y="385762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дзаголовок 1"/>
          <p:cNvSpPr txBox="1">
            <a:spLocks/>
          </p:cNvSpPr>
          <p:nvPr/>
        </p:nvSpPr>
        <p:spPr>
          <a:xfrm>
            <a:off x="8167702" y="4071942"/>
            <a:ext cx="3929090" cy="4481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первую и высшую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квалификационную категорию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Подзаголовок 1"/>
          <p:cNvSpPr txBox="1">
            <a:spLocks/>
          </p:cNvSpPr>
          <p:nvPr/>
        </p:nvSpPr>
        <p:spPr>
          <a:xfrm>
            <a:off x="5953124" y="4071942"/>
            <a:ext cx="2000264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образования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Тульской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7953388" y="421481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дзаголовок 1"/>
          <p:cNvSpPr txBox="1">
            <a:spLocks/>
          </p:cNvSpPr>
          <p:nvPr/>
        </p:nvSpPr>
        <p:spPr>
          <a:xfrm>
            <a:off x="8310578" y="4714884"/>
            <a:ext cx="2000264" cy="4481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Ведущий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наставник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800" b="1" baseline="0" dirty="0" smtClean="0">
                <a:solidFill>
                  <a:schemeClr val="bg2">
                    <a:lumMod val="50000"/>
                  </a:schemeClr>
                </a:solidFill>
              </a:rPr>
              <a:t>Старший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наставник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Педагоги-наставники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8024826" y="485776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10382280" y="485776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дзаголовок 1"/>
          <p:cNvSpPr txBox="1">
            <a:spLocks/>
          </p:cNvSpPr>
          <p:nvPr/>
        </p:nvSpPr>
        <p:spPr>
          <a:xfrm>
            <a:off x="10668032" y="4714884"/>
            <a:ext cx="1428760" cy="4481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наставничества «Траектория»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Двойная стрелка влево/вправо 70"/>
          <p:cNvSpPr/>
          <p:nvPr/>
        </p:nvSpPr>
        <p:spPr>
          <a:xfrm>
            <a:off x="2381224" y="5357826"/>
            <a:ext cx="3214710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>
            <a:off x="3667108" y="464344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дзаголовок 1"/>
          <p:cNvSpPr txBox="1">
            <a:spLocks/>
          </p:cNvSpPr>
          <p:nvPr/>
        </p:nvSpPr>
        <p:spPr>
          <a:xfrm>
            <a:off x="8310578" y="5286388"/>
            <a:ext cx="3786214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информационный ресурс: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en-US" sz="4800" b="1" u="sng" dirty="0" smtClean="0">
                <a:solidFill>
                  <a:schemeClr val="bg2">
                    <a:lumMod val="50000"/>
                  </a:schemeClr>
                </a:solidFill>
              </a:rPr>
              <a:t>edsoo.ru</a:t>
            </a:r>
            <a:endParaRPr lang="ru-RU" sz="4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Конструктор рабочих программ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8024826" y="5572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ИК-2210\Desktop\ОИМС-Структура.-Направления-деятельно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928670"/>
            <a:ext cx="8358246" cy="5143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9882" t="14530" r="18374" b="7899"/>
          <a:stretch>
            <a:fillRect/>
          </a:stretch>
        </p:blipFill>
        <p:spPr bwMode="auto">
          <a:xfrm>
            <a:off x="8810644" y="928670"/>
            <a:ext cx="3024166" cy="245053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21646" t="9870" r="18694" b="11313"/>
          <a:stretch>
            <a:fillRect/>
          </a:stretch>
        </p:blipFill>
        <p:spPr bwMode="auto">
          <a:xfrm>
            <a:off x="8810644" y="3786190"/>
            <a:ext cx="3000396" cy="228601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5208" y="857232"/>
            <a:ext cx="1773485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4762A7"/>
                </a:solidFill>
              </a:rPr>
              <a:t>ДИРЕКТОР</a:t>
            </a:r>
            <a:endParaRPr lang="ru-RU" b="1" dirty="0">
              <a:solidFill>
                <a:srgbClr val="4762A7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2809852" y="857232"/>
            <a:ext cx="1928826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ПЕДАГОГИЧЕСКИЙ СОВЕТ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953124" y="5286388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СОПРОВОЖДЕНИЕ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РЕАЛИЗАЦИЯ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ФГОС, ФОП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95208" y="2071678"/>
            <a:ext cx="2214578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ЗАМЕСТИТЕЛЬ ДИРЕКТОРА  ПО УВР, ВР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1738282" y="3000372"/>
            <a:ext cx="571504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2809852" y="1428736"/>
            <a:ext cx="192882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 ИНФОРМАЦИОННО-МЕТОДИЧЕСКОГО СОПРОВОЖДЕНИЯ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2881290" y="2643182"/>
            <a:ext cx="1928826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МЕТОДИСТЫ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2595538" y="3357562"/>
            <a:ext cx="1285884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ОФИЦИАЛЬНЫЙ САЙТ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ЦО №58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«ПОКОЛЕНИЕ БУДУЩЕГО»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952464" y="164305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81158" y="264318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095472" y="114298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595670" y="228599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38480" y="307181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1"/>
          <p:cNvSpPr txBox="1">
            <a:spLocks/>
          </p:cNvSpPr>
          <p:nvPr/>
        </p:nvSpPr>
        <p:spPr>
          <a:xfrm>
            <a:off x="4024298" y="3357562"/>
            <a:ext cx="135732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ИНФОРМАЦИОННО-БИБЛИОТЕЧНЫЙ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381488" y="307181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1"/>
          <p:cNvSpPr txBox="1">
            <a:spLocks/>
          </p:cNvSpPr>
          <p:nvPr/>
        </p:nvSpPr>
        <p:spPr>
          <a:xfrm>
            <a:off x="95208" y="3500438"/>
            <a:ext cx="135732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ПРАКТИКО-ОРИЕНТИРОВАННЫХ ДИСЦИПЛИН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1"/>
          <p:cNvSpPr txBox="1">
            <a:spLocks/>
          </p:cNvSpPr>
          <p:nvPr/>
        </p:nvSpPr>
        <p:spPr>
          <a:xfrm>
            <a:off x="95208" y="2714620"/>
            <a:ext cx="1357322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ГУМАНИТАРНЫХ ДИСЦИПЛИН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1"/>
          <p:cNvSpPr txBox="1">
            <a:spLocks/>
          </p:cNvSpPr>
          <p:nvPr/>
        </p:nvSpPr>
        <p:spPr>
          <a:xfrm>
            <a:off x="95208" y="4429132"/>
            <a:ext cx="135732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НАЧАЛЬНЫХ КЛАССОВ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1"/>
          <p:cNvSpPr txBox="1">
            <a:spLocks/>
          </p:cNvSpPr>
          <p:nvPr/>
        </p:nvSpPr>
        <p:spPr>
          <a:xfrm>
            <a:off x="95208" y="5286388"/>
            <a:ext cx="135732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ШМО УЧИТЕЛЕЙ ТОЧНЫХ И ЕСТЕСТВЕННЫХ НАУК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1381092" y="2643182"/>
            <a:ext cx="357190" cy="3500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Подзаголовок 1"/>
          <p:cNvSpPr txBox="1">
            <a:spLocks/>
          </p:cNvSpPr>
          <p:nvPr/>
        </p:nvSpPr>
        <p:spPr>
          <a:xfrm>
            <a:off x="5953124" y="4714884"/>
            <a:ext cx="2000264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НАСТАВНИЧЕСТВО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1"/>
          <p:cNvSpPr txBox="1">
            <a:spLocks/>
          </p:cNvSpPr>
          <p:nvPr/>
        </p:nvSpPr>
        <p:spPr>
          <a:xfrm>
            <a:off x="5953124" y="92867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КВАЛИФИКАЦИИ И ПЕРЕПОДГОТОВКА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1"/>
          <p:cNvSpPr txBox="1">
            <a:spLocks/>
          </p:cNvSpPr>
          <p:nvPr/>
        </p:nvSpPr>
        <p:spPr>
          <a:xfrm>
            <a:off x="5953124" y="3286124"/>
            <a:ext cx="200026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952992" y="1142984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5524496" y="857232"/>
            <a:ext cx="428628" cy="5286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1"/>
          <p:cNvSpPr txBox="1">
            <a:spLocks/>
          </p:cNvSpPr>
          <p:nvPr/>
        </p:nvSpPr>
        <p:spPr>
          <a:xfrm>
            <a:off x="8382016" y="928670"/>
            <a:ext cx="371477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уровень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АНО ВПО «Университет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Иннополис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ФГАОУ ДПО «Академия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минпросвещения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России»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Образовательная платформа «Единый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урок.РФ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Образовательная платформа ««Цифровая экосистема дополнительного профессионального образования»»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3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31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kumimoji="0" lang="ru-RU" sz="1200" b="1" i="0" u="sng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Подзаголовок 1"/>
          <p:cNvSpPr txBox="1">
            <a:spLocks/>
          </p:cNvSpPr>
          <p:nvPr/>
        </p:nvSpPr>
        <p:spPr>
          <a:xfrm>
            <a:off x="5953124" y="2071678"/>
            <a:ext cx="2071702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Региональный уровень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ГОУ ДПО ТО «ИПК и ППРО ТО»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ФГБОУ ВО «Тульский государственный университет»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ФГБОУ ВО «Тульский педагогический университет им. Л.Н. Толстого»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Подзаголовок 1"/>
          <p:cNvSpPr txBox="1">
            <a:spLocks/>
          </p:cNvSpPr>
          <p:nvPr/>
        </p:nvSpPr>
        <p:spPr>
          <a:xfrm>
            <a:off x="8167702" y="2071678"/>
            <a:ext cx="2643206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Муниципальный уровень</a:t>
            </a:r>
          </a:p>
          <a:p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</a:rPr>
              <a:t>Муниципальное казенное учреждение «Центр непрерывного повышения профессионального мастерства педагогических работников города Тулы»</a:t>
            </a:r>
          </a:p>
          <a:p>
            <a:endParaRPr lang="ru-RU" sz="17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</a:rPr>
              <a:t>Профессиональные сообщества педагогических работников, специалистов служб сопровождения школьных библиотекарей муниципальных образовательных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10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Подзаголовок 1"/>
          <p:cNvSpPr txBox="1">
            <a:spLocks/>
          </p:cNvSpPr>
          <p:nvPr/>
        </p:nvSpPr>
        <p:spPr>
          <a:xfrm>
            <a:off x="10953784" y="2071678"/>
            <a:ext cx="1143008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ЦО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700" dirty="0" smtClean="0">
                <a:solidFill>
                  <a:schemeClr val="bg2">
                    <a:lumMod val="50000"/>
                  </a:schemeClr>
                </a:solidFill>
              </a:rPr>
              <a:t>Отдел информационно-методического сопровождения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ru-RU" sz="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8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Подзаголовок 1"/>
          <p:cNvSpPr txBox="1">
            <a:spLocks/>
          </p:cNvSpPr>
          <p:nvPr/>
        </p:nvSpPr>
        <p:spPr>
          <a:xfrm>
            <a:off x="10239404" y="3286124"/>
            <a:ext cx="185738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 на соответствие занимаемой должности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Подзаголовок 1"/>
          <p:cNvSpPr txBox="1">
            <a:spLocks/>
          </p:cNvSpPr>
          <p:nvPr/>
        </p:nvSpPr>
        <p:spPr>
          <a:xfrm>
            <a:off x="8167702" y="3286124"/>
            <a:ext cx="185738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Аттестационная комиссия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педагогических работников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7096132" y="185736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8096264" y="135729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7953388" y="342900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10025090" y="342900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6881818" y="385762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дзаголовок 1"/>
          <p:cNvSpPr txBox="1">
            <a:spLocks/>
          </p:cNvSpPr>
          <p:nvPr/>
        </p:nvSpPr>
        <p:spPr>
          <a:xfrm>
            <a:off x="8167702" y="4071942"/>
            <a:ext cx="3929090" cy="4481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Аттестация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первую и высшую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квалификационную категорию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Подзаголовок 1"/>
          <p:cNvSpPr txBox="1">
            <a:spLocks/>
          </p:cNvSpPr>
          <p:nvPr/>
        </p:nvSpPr>
        <p:spPr>
          <a:xfrm>
            <a:off x="5953124" y="4071942"/>
            <a:ext cx="2000264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образования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Тульской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7953388" y="421481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дзаголовок 1"/>
          <p:cNvSpPr txBox="1">
            <a:spLocks/>
          </p:cNvSpPr>
          <p:nvPr/>
        </p:nvSpPr>
        <p:spPr>
          <a:xfrm>
            <a:off x="8310578" y="4714884"/>
            <a:ext cx="2000264" cy="4481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Ведущий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наставник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800" b="1" baseline="0" dirty="0" smtClean="0">
                <a:solidFill>
                  <a:schemeClr val="bg2">
                    <a:lumMod val="50000"/>
                  </a:schemeClr>
                </a:solidFill>
              </a:rPr>
              <a:t>Старший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наставник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Педагоги-наставники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8024826" y="485776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10382280" y="485776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дзаголовок 1"/>
          <p:cNvSpPr txBox="1">
            <a:spLocks/>
          </p:cNvSpPr>
          <p:nvPr/>
        </p:nvSpPr>
        <p:spPr>
          <a:xfrm>
            <a:off x="10668032" y="4714884"/>
            <a:ext cx="1428760" cy="4481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наставничества «Траектория»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Двойная стрелка влево/вправо 70"/>
          <p:cNvSpPr/>
          <p:nvPr/>
        </p:nvSpPr>
        <p:spPr>
          <a:xfrm>
            <a:off x="2381224" y="5357826"/>
            <a:ext cx="3214710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>
            <a:off x="3667108" y="464344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дзаголовок 1"/>
          <p:cNvSpPr txBox="1">
            <a:spLocks/>
          </p:cNvSpPr>
          <p:nvPr/>
        </p:nvSpPr>
        <p:spPr>
          <a:xfrm>
            <a:off x="8310578" y="5286388"/>
            <a:ext cx="3786214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информационный ресурс: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en-US" sz="4800" b="1" u="sng" dirty="0" smtClean="0">
                <a:solidFill>
                  <a:schemeClr val="bg2">
                    <a:lumMod val="50000"/>
                  </a:schemeClr>
                </a:solidFill>
              </a:rPr>
              <a:t>edsoo.ru</a:t>
            </a:r>
            <a:endParaRPr lang="ru-RU" sz="4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Конструктор рабочих программ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8024826" y="5572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7" name="Group 3"/>
          <p:cNvGrpSpPr>
            <a:grpSpLocks/>
          </p:cNvGrpSpPr>
          <p:nvPr/>
        </p:nvGrpSpPr>
        <p:grpSpPr bwMode="auto">
          <a:xfrm>
            <a:off x="1166778" y="928670"/>
            <a:ext cx="9577066" cy="5040561"/>
            <a:chOff x="1488" y="960"/>
            <a:chExt cx="2928" cy="2880"/>
          </a:xfrm>
        </p:grpSpPr>
        <p:grpSp>
          <p:nvGrpSpPr>
            <p:cNvPr id="68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156" name="Group 5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158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9" name="AutoShape 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0" name="AutoShape 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57" name="Text Box 9"/>
              <p:cNvSpPr txBox="1">
                <a:spLocks noChangeArrowheads="1"/>
              </p:cNvSpPr>
              <p:nvPr/>
            </p:nvSpPr>
            <p:spPr bwMode="gray">
              <a:xfrm>
                <a:off x="2493" y="1123"/>
                <a:ext cx="874" cy="58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Создание 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условий для  профессионального самоопределения, саморазвития и самореализации педагогических работников</a:t>
                </a:r>
                <a:endParaRPr lang="ru-RU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9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151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153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4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5" name="AutoShape 14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52" name="Text Box 15"/>
              <p:cNvSpPr txBox="1">
                <a:spLocks noChangeArrowheads="1"/>
              </p:cNvSpPr>
              <p:nvPr/>
            </p:nvSpPr>
            <p:spPr bwMode="gray">
              <a:xfrm>
                <a:off x="1554" y="1572"/>
                <a:ext cx="961" cy="58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Сопровождение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 индивидуальных образовательных маршрутов педагогических работников, построенных на основе диагностики профессиональных дефицитов</a:t>
                </a:r>
                <a:endParaRPr lang="ru-RU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1" name="Group 16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146" name="Group 17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148" name="AutoShape 1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9" name="AutoShape 1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0" name="AutoShape 2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47" name="Text Box 21"/>
              <p:cNvSpPr txBox="1">
                <a:spLocks noChangeArrowheads="1"/>
              </p:cNvSpPr>
              <p:nvPr/>
            </p:nvSpPr>
            <p:spPr bwMode="gray">
              <a:xfrm>
                <a:off x="2619" y="2153"/>
                <a:ext cx="56" cy="19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95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143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4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5" name="AutoShape 26"/>
                <p:cNvSpPr>
                  <a:spLocks noChangeArrowheads="1"/>
                </p:cNvSpPr>
                <p:nvPr/>
              </p:nvSpPr>
              <p:spPr bwMode="gray">
                <a:xfrm>
                  <a:off x="2130" y="99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gray">
              <a:xfrm>
                <a:off x="3323" y="1695"/>
                <a:ext cx="983" cy="4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Создание 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информационно-методической среды, способствующей профессиональному росту педагогических работников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3" name="Group 28"/>
            <p:cNvGrpSpPr>
              <a:grpSpLocks/>
            </p:cNvGrpSpPr>
            <p:nvPr/>
          </p:nvGrpSpPr>
          <p:grpSpPr bwMode="auto">
            <a:xfrm>
              <a:off x="1641" y="2400"/>
              <a:ext cx="2775" cy="959"/>
              <a:chOff x="1641" y="2400"/>
              <a:chExt cx="2775" cy="959"/>
            </a:xfrm>
          </p:grpSpPr>
          <p:grpSp>
            <p:nvGrpSpPr>
              <p:cNvPr id="90" name="Group 29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92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3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gray">
              <a:xfrm>
                <a:off x="1641" y="2511"/>
                <a:ext cx="936" cy="4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КОНФЛИКТНЫЕ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СИТУАЦИИ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С РОДИТЕЛЯМИ</a:t>
                </a:r>
                <a:endParaRPr lang="en-US" sz="16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4" name="Group 34"/>
            <p:cNvGrpSpPr>
              <a:grpSpLocks/>
            </p:cNvGrpSpPr>
            <p:nvPr/>
          </p:nvGrpSpPr>
          <p:grpSpPr bwMode="auto">
            <a:xfrm>
              <a:off x="1488" y="2348"/>
              <a:ext cx="1193" cy="1010"/>
              <a:chOff x="1488" y="2348"/>
              <a:chExt cx="1193" cy="1010"/>
            </a:xfrm>
          </p:grpSpPr>
          <p:grpSp>
            <p:nvGrpSpPr>
              <p:cNvPr id="85" name="Group 35"/>
              <p:cNvGrpSpPr>
                <a:grpSpLocks/>
              </p:cNvGrpSpPr>
              <p:nvPr/>
            </p:nvGrpSpPr>
            <p:grpSpPr bwMode="auto">
              <a:xfrm>
                <a:off x="1488" y="2388"/>
                <a:ext cx="1193" cy="970"/>
                <a:chOff x="3174" y="2640"/>
                <a:chExt cx="1549" cy="1367"/>
              </a:xfrm>
            </p:grpSpPr>
            <p:sp>
              <p:nvSpPr>
                <p:cNvPr id="87" name="AutoShape 36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" name="AutoShape 37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" name="AutoShape 38"/>
                <p:cNvSpPr>
                  <a:spLocks noChangeArrowheads="1"/>
                </p:cNvSpPr>
                <p:nvPr/>
              </p:nvSpPr>
              <p:spPr bwMode="gray">
                <a:xfrm>
                  <a:off x="3231" y="2640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86" name="Text Box 39"/>
              <p:cNvSpPr txBox="1">
                <a:spLocks noChangeArrowheads="1"/>
              </p:cNvSpPr>
              <p:nvPr/>
            </p:nvSpPr>
            <p:spPr bwMode="gray">
              <a:xfrm>
                <a:off x="1575" y="2348"/>
                <a:ext cx="895" cy="79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ru-RU" sz="12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Создание </a:t>
                </a: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</a:rPr>
                  <a:t>условий для овладения педагогическими работниками современными образовательными  технологиями, в том числе цифровыми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5" name="Group 40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76" name="Group 41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82" name="AutoShape 4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" name="AutoShape 4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" name="AutoShape 44"/>
                <p:cNvSpPr>
                  <a:spLocks noChangeArrowheads="1"/>
                </p:cNvSpPr>
                <p:nvPr/>
              </p:nvSpPr>
              <p:spPr bwMode="gray">
                <a:xfrm>
                  <a:off x="3254" y="272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77" name="Text Box 45"/>
              <p:cNvSpPr txBox="1">
                <a:spLocks noChangeArrowheads="1"/>
              </p:cNvSpPr>
              <p:nvPr/>
            </p:nvSpPr>
            <p:spPr bwMode="gray">
              <a:xfrm>
                <a:off x="2474" y="2976"/>
                <a:ext cx="56" cy="19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4667240" y="2857496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ОСНОВНЫЕ ЗАДАЧИ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НАУЧНО-МЕТОДИЧЕСКОГО СОПРОВОЖДЕНИЯ</a:t>
            </a:r>
            <a:endParaRPr lang="ru-RU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81488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Научно-методическое сопровождение реализации ФГОС,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ФОП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381884" y="3643314"/>
            <a:ext cx="278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системы выявления, обобщения, продвижения и внедрения подтвердивших свою  эффективность педагогических практик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3"/>
          <a:srcRect l="55959" t="24501" r="4751" b="51282"/>
          <a:stretch>
            <a:fillRect/>
          </a:stretch>
        </p:blipFill>
        <p:spPr bwMode="auto">
          <a:xfrm>
            <a:off x="166646" y="857232"/>
            <a:ext cx="55721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80382"/>
              </p:ext>
            </p:extLst>
          </p:nvPr>
        </p:nvGraphicFramePr>
        <p:xfrm>
          <a:off x="5953124" y="857232"/>
          <a:ext cx="6010275" cy="5595874"/>
        </p:xfrm>
        <a:graphic>
          <a:graphicData uri="http://schemas.openxmlformats.org/drawingml/2006/table">
            <a:tbl>
              <a:tblPr/>
              <a:tblGrid>
                <a:gridCol w="447722"/>
                <a:gridCol w="5562553"/>
              </a:tblGrid>
              <a:tr h="355600">
                <a:tc>
                  <a:txBody>
                    <a:bodyPr/>
                    <a:lstStyle/>
                    <a:p>
                      <a:pPr indent="3619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379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Действующие площадки, ресурсные центры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Пилотная образовательная организация для апробации спецкурса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«Добро пожаловать в Тулу»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Welcome to Tula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») в рамках реализации регионального проекта «Английский для общения» («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English for communication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») (приказ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 ТО от 10.07.2018г. №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959)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81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Пилотная образовательная организация для апробации спецкурса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«Люби и знай свой отчий край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приказ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 ТО от 17.08.2018г. №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1135)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81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Региональная стажировочная площадка по реализации проекта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«Цифровая образовательная среда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81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Региональная стажировочная площадка по реализации проекта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«Учитель будущего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Региональная стажировочная площадка по реализации Федерального государственного образовательного стандарта среднего общего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образования (приказ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 ТО от 21.09.2020 г.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1-187)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Пилотная образовательная организация, реализующая дополнительную общеобразовательную программу по социально-коммуникативному и познавательному развитию «Современные дети» в рамках проекта «Современные дети» в соответствии с концепцией, утвержденной приказом МО ТО от 17.06.2021 № 820 «О реализации пилотного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проекта «Современные дети»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 образовательных организациях, реализующих программы дошкольного образования Тульской области»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организация – участник всероссийского проекта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«Школа Минпросвещения России»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Школа-флагман по реализации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 социальной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активности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«Орлята России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3"/>
          <a:srcRect l="24372" t="37607" r="41635" b="27635"/>
          <a:stretch>
            <a:fillRect/>
          </a:stretch>
        </p:blipFill>
        <p:spPr bwMode="auto">
          <a:xfrm>
            <a:off x="6024562" y="857232"/>
            <a:ext cx="5857916" cy="5286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3" name="Подзаголовок 1"/>
          <p:cNvSpPr txBox="1">
            <a:spLocks/>
          </p:cNvSpPr>
          <p:nvPr/>
        </p:nvSpPr>
        <p:spPr>
          <a:xfrm>
            <a:off x="595274" y="1071546"/>
            <a:ext cx="4572032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НАСТАВНИЧЕСТВО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Подзаголовок 1"/>
          <p:cNvSpPr txBox="1">
            <a:spLocks/>
          </p:cNvSpPr>
          <p:nvPr/>
        </p:nvSpPr>
        <p:spPr>
          <a:xfrm>
            <a:off x="452398" y="2571744"/>
            <a:ext cx="4786346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ВЕДУЩИЙ НАСТАВНИК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Подзаголовок 1"/>
          <p:cNvSpPr txBox="1">
            <a:spLocks/>
          </p:cNvSpPr>
          <p:nvPr/>
        </p:nvSpPr>
        <p:spPr>
          <a:xfrm>
            <a:off x="380960" y="3857628"/>
            <a:ext cx="4643470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СТАРШИЙ НАСТАВНИК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1"/>
          <p:cNvSpPr txBox="1">
            <a:spLocks/>
          </p:cNvSpPr>
          <p:nvPr/>
        </p:nvSpPr>
        <p:spPr>
          <a:xfrm>
            <a:off x="452398" y="5214950"/>
            <a:ext cx="4643470" cy="448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ПЕДАГОГИ-НАСТАВНИКИ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Двойная стрелка вверх/вниз 59"/>
          <p:cNvSpPr/>
          <p:nvPr/>
        </p:nvSpPr>
        <p:spPr>
          <a:xfrm>
            <a:off x="2452662" y="1571612"/>
            <a:ext cx="571504" cy="857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2524100" y="3214686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2524100" y="4429132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595274" y="71414"/>
            <a:ext cx="1093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МОДЕЛЬ МЕТОДИЧЕСКОГО СОПРОВОЖДЕНИЯ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МБОУ ЦО №58 «ПОКОЛЕНИЕ БУДУЩЕГО»</a:t>
            </a:r>
            <a:endParaRPr lang="ru-RU" sz="1050" dirty="0" smtClean="0">
              <a:solidFill>
                <a:schemeClr val="bg1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6646" y="3929066"/>
            <a:ext cx="1169193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ндивидуальное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информационно-консультационное сопровождение на любых этапах обращения педагогического работника.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166646" y="5072074"/>
            <a:ext cx="117158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 проведение информационно-методических семинаров и консультаций по различным аспектам подготовки к аттестации, формированию комплекта материалов о профессиональных достижениях.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3"/>
          <a:srcRect l="55639" t="51566" r="4755" b="32764"/>
          <a:stretch>
            <a:fillRect/>
          </a:stretch>
        </p:blipFill>
        <p:spPr bwMode="auto">
          <a:xfrm>
            <a:off x="309522" y="1000108"/>
            <a:ext cx="115729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8723</TotalTime>
  <Words>1106</Words>
  <Application>Microsoft Office PowerPoint</Application>
  <PresentationFormat>Произвольный</PresentationFormat>
  <Paragraphs>229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Тренинг:   «Навыки конструктивного взаимодействия специалиста  в работе с замещающими семьями»</dc:title>
  <dc:creator>*</dc:creator>
  <cp:lastModifiedBy>Admin</cp:lastModifiedBy>
  <cp:revision>854</cp:revision>
  <cp:lastPrinted>2019-09-24T11:14:17Z</cp:lastPrinted>
  <dcterms:created xsi:type="dcterms:W3CDTF">2016-05-16T05:28:47Z</dcterms:created>
  <dcterms:modified xsi:type="dcterms:W3CDTF">2023-11-20T09:54:32Z</dcterms:modified>
</cp:coreProperties>
</file>