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93" r:id="rId2"/>
    <p:sldId id="257" r:id="rId3"/>
    <p:sldId id="291" r:id="rId4"/>
    <p:sldId id="279" r:id="rId5"/>
    <p:sldId id="280" r:id="rId6"/>
    <p:sldId id="292" r:id="rId7"/>
    <p:sldId id="273" r:id="rId8"/>
  </p:sldIdLst>
  <p:sldSz cx="9144000" cy="6858000" type="screen4x3"/>
  <p:notesSz cx="6881813" cy="96615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/>
          <a:lstStyle>
            <a:lvl1pPr algn="r">
              <a:defRPr sz="1200"/>
            </a:lvl1pPr>
          </a:lstStyle>
          <a:p>
            <a:fld id="{846812B8-8083-460F-90FA-FEEDD155B3AD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32350" cy="3624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31" tIns="47265" rIns="94531" bIns="4726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182" y="4589225"/>
            <a:ext cx="5505450" cy="4347686"/>
          </a:xfrm>
          <a:prstGeom prst="rect">
            <a:avLst/>
          </a:prstGeom>
        </p:spPr>
        <p:txBody>
          <a:bodyPr vert="horz" lIns="94531" tIns="47265" rIns="94531" bIns="4726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8102" y="9176772"/>
            <a:ext cx="2982119" cy="483076"/>
          </a:xfrm>
          <a:prstGeom prst="rect">
            <a:avLst/>
          </a:prstGeom>
        </p:spPr>
        <p:txBody>
          <a:bodyPr vert="horz" lIns="94531" tIns="47265" rIns="94531" bIns="47265" rtlCol="0" anchor="b"/>
          <a:lstStyle>
            <a:lvl1pPr algn="r">
              <a:defRPr sz="1200"/>
            </a:lvl1pPr>
          </a:lstStyle>
          <a:p>
            <a:fld id="{1FB4D4E2-B476-4049-ACE7-48DCF7CB4D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35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681F12D-4201-4972-BA7C-8333CE8C4C98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5B8B73-396D-47A0-A4CE-FC2D6C04DFA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700808"/>
            <a:ext cx="7962108" cy="2286016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Семинар- «Взаимодействие специалистов службы сопровождения, воспитателя,  учителя начального звена ЦО, родителей при организации коррекционно-развивающей работы с детьми групп с ТНР в модели преемственности «детский сад - школа»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928926" y="5072074"/>
            <a:ext cx="3714776" cy="5811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200" b="1" i="1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200" b="1" i="1" u="none" strike="noStrike" kern="1200" cap="all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b="1" i="1" u="none" strike="noStrike" kern="1200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Тула, 2023г.</a:t>
            </a:r>
          </a:p>
        </p:txBody>
      </p:sp>
      <p:pic>
        <p:nvPicPr>
          <p:cNvPr id="1026" name="Picture 2" descr="Рекомендации родителям по подготовке ребенка к детскому сад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38" y="3763140"/>
            <a:ext cx="3500462" cy="26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142976" y="188640"/>
            <a:ext cx="7286676" cy="1071570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b="1" cap="all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Муниципальное казенное учреждение «Центр обеспечения деятельности системы образования города Тулы»</a:t>
            </a:r>
            <a:endParaRPr lang="ru-RU" b="1" cap="all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837853"/>
          </a:xfrm>
        </p:spPr>
        <p:txBody>
          <a:bodyPr rtlCol="0"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Муниципальное бюджетное общеобразовательное учреждение «Центр образования № 44»  имени героя Советского Союза маршала Г. К. Жукова города Тула</a:t>
            </a:r>
            <a:endParaRPr lang="ru-RU" sz="1500" b="1" kern="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4876" y="2928934"/>
            <a:ext cx="4213702" cy="1224136"/>
          </a:xfrm>
        </p:spPr>
        <p:txBody>
          <a:bodyPr>
            <a:no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ru-RU" b="1" i="1" cap="all" dirty="0" smtClean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ru-RU" sz="1800" b="1" i="1" cap="all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Взаимодействие специалистов службы сопровождения, воспитателя, учителя начального звена ЦО. Родителей при организации коррекционно-развивающей работы с детьми групп с ТНР в модели преемственности «Детский сад-школа»</a:t>
            </a:r>
          </a:p>
        </p:txBody>
      </p:sp>
      <p:pic>
        <p:nvPicPr>
          <p:cNvPr id="5" name="Picture 6" descr="SAM_082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643050"/>
            <a:ext cx="4306039" cy="3229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568952" cy="1512168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Проблема преемственности «Детский сад - школа» является актуальной на сегодняшний день в общей педагогике.</a:t>
            </a:r>
            <a:endParaRPr lang="ru-RU" sz="1600" b="1" cap="all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ьная выноска 6"/>
          <p:cNvSpPr/>
          <p:nvPr/>
        </p:nvSpPr>
        <p:spPr>
          <a:xfrm>
            <a:off x="4572000" y="2492896"/>
            <a:ext cx="4370784" cy="2520280"/>
          </a:xfrm>
          <a:prstGeom prst="wedgeEllipseCallou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Сохранение преемственности и  целостности образовательной среды относится к числу важнейших приоритетов развития современного образования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3491880" y="3356992"/>
            <a:ext cx="1080120" cy="864096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419872" y="3501008"/>
            <a:ext cx="1080120" cy="5760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32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7956376" y="4797152"/>
            <a:ext cx="1008112" cy="1368152"/>
          </a:xfrm>
          <a:prstGeom prst="curved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Выгнутая влево стрелка 11"/>
          <p:cNvSpPr/>
          <p:nvPr/>
        </p:nvSpPr>
        <p:spPr>
          <a:xfrm>
            <a:off x="4355976" y="4725144"/>
            <a:ext cx="1008112" cy="1368152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5364088" y="5589240"/>
            <a:ext cx="2771800" cy="7474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проблемы</a:t>
            </a:r>
          </a:p>
        </p:txBody>
      </p:sp>
      <p:pic>
        <p:nvPicPr>
          <p:cNvPr id="1026" name="Picture 2" descr="C:\Users\Smile\Desktop\IMG_3380.JPG"/>
          <p:cNvPicPr>
            <a:picLocks noChangeAspect="1" noChangeArrowheads="1"/>
          </p:cNvPicPr>
          <p:nvPr/>
        </p:nvPicPr>
        <p:blipFill>
          <a:blip r:embed="rId2" cstate="print"/>
          <a:srcRect l="4374" t="8203" b="22892"/>
          <a:stretch>
            <a:fillRect/>
          </a:stretch>
        </p:blipFill>
        <p:spPr bwMode="auto">
          <a:xfrm>
            <a:off x="179512" y="2420888"/>
            <a:ext cx="3240360" cy="3113252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428604"/>
            <a:ext cx="7500989" cy="100013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Модель Преемственности «Детский сад - школа»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1700808"/>
            <a:ext cx="6408712" cy="1152128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Преемственность с позиции школы:  опора на те знания, которые имеются у ребенка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31640" y="3125008"/>
            <a:ext cx="6552728" cy="2896280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Преемственность с позиции ДОО- это ориентация на требования школы, формирование тех компонентов, которые необходимы для дельнейшего обучения в школе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28596" y="357166"/>
            <a:ext cx="8286808" cy="83958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Стратегия модели Преемственности «Детский сад - школа!»</a:t>
            </a:r>
            <a:endParaRPr lang="ru-RU" sz="2800" b="1" cap="al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4"/>
          <p:cNvSpPr>
            <a:spLocks noGrp="1"/>
          </p:cNvSpPr>
          <p:nvPr>
            <p:ph idx="1"/>
          </p:nvPr>
        </p:nvSpPr>
        <p:spPr>
          <a:xfrm>
            <a:off x="0" y="2492896"/>
            <a:ext cx="4644008" cy="19442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Организационно-методическое обеспечение</a:t>
            </a:r>
            <a:endParaRPr lang="ru-RU" sz="2800" b="1" cap="all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углом 7"/>
          <p:cNvSpPr/>
          <p:nvPr/>
        </p:nvSpPr>
        <p:spPr>
          <a:xfrm rot="10800000">
            <a:off x="3995936" y="1196752"/>
            <a:ext cx="1008112" cy="1440160"/>
          </a:xfrm>
          <a:prstGeom prst="ben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283968" y="2780928"/>
            <a:ext cx="1224136" cy="64807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держимое 4"/>
          <p:cNvSpPr txBox="1">
            <a:spLocks/>
          </p:cNvSpPr>
          <p:nvPr/>
        </p:nvSpPr>
        <p:spPr>
          <a:xfrm>
            <a:off x="5076056" y="2348880"/>
            <a:ext cx="3635896" cy="18722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4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Работа с обучающимися</a:t>
            </a:r>
            <a:endParaRPr kumimoji="0" lang="ru-RU" sz="24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Выгнутая влево стрелка 14"/>
          <p:cNvSpPr/>
          <p:nvPr/>
        </p:nvSpPr>
        <p:spPr>
          <a:xfrm>
            <a:off x="1403648" y="4149080"/>
            <a:ext cx="648072" cy="1368152"/>
          </a:xfrm>
          <a:prstGeom prst="curved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право стрелка 15"/>
          <p:cNvSpPr/>
          <p:nvPr/>
        </p:nvSpPr>
        <p:spPr>
          <a:xfrm>
            <a:off x="7308304" y="4149080"/>
            <a:ext cx="720080" cy="1368152"/>
          </a:xfrm>
          <a:prstGeom prst="curvedLef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одержимое 4"/>
          <p:cNvSpPr txBox="1">
            <a:spLocks/>
          </p:cNvSpPr>
          <p:nvPr/>
        </p:nvSpPr>
        <p:spPr>
          <a:xfrm>
            <a:off x="2483768" y="4509120"/>
            <a:ext cx="4536504" cy="576064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2800" b="1" cap="all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Работа с родителями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4463988" y="5193196"/>
            <a:ext cx="648072" cy="576064"/>
          </a:xfrm>
          <a:prstGeom prst="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одержимое 4"/>
          <p:cNvSpPr txBox="1">
            <a:spLocks/>
          </p:cNvSpPr>
          <p:nvPr/>
        </p:nvSpPr>
        <p:spPr>
          <a:xfrm>
            <a:off x="2555776" y="5805264"/>
            <a:ext cx="4536504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ru-RU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стратегия</a:t>
            </a:r>
            <a:endParaRPr kumimoji="0" lang="ru-RU" sz="2800" b="1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8280920" cy="14401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200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Содержание мероприятий в рамках реализации модели </a:t>
            </a:r>
            <a:r>
              <a:rPr lang="ru-RU" sz="2200" b="1" cap="all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Преемственности  «детский </a:t>
            </a:r>
            <a:r>
              <a:rPr lang="ru-RU" sz="2200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сад </a:t>
            </a:r>
            <a:r>
              <a:rPr lang="ru-RU" sz="2200" b="1" cap="all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школа»</a:t>
            </a:r>
            <a:endParaRPr lang="ru-RU" sz="2200" b="1" cap="al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79512" y="2132856"/>
            <a:ext cx="3672408" cy="4536504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endParaRPr lang="ru-RU" sz="2200" b="1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кскурсии в школу;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-интеллектуальные игры и олимпиады;</a:t>
            </a:r>
          </a:p>
          <a:p>
            <a:pPr>
              <a:buFontTx/>
              <a:buChar char="-"/>
            </a:pP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конкурсы чтецов;</a:t>
            </a:r>
          </a:p>
          <a:p>
            <a:pPr>
              <a:buFontTx/>
              <a:buChar char="-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овместные праздники и экскурсии к мемориалу «Партизанская деревня»</a:t>
            </a:r>
          </a:p>
          <a:p>
            <a:pPr>
              <a:buFontTx/>
              <a:buChar char="-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осещение музея маршала Г.К. Жукова;</a:t>
            </a:r>
          </a:p>
          <a:p>
            <a:pPr>
              <a:buFontTx/>
              <a:buChar char="-"/>
            </a:pP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олонтерское движение.</a:t>
            </a:r>
          </a:p>
          <a:p>
            <a:endParaRPr lang="ru-RU" sz="2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652120" y="2132855"/>
            <a:ext cx="3347864" cy="3404465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-круглые с толы для педагогов;</a:t>
            </a:r>
          </a:p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-консультации для родителей по вопросу подго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овки к школе;</a:t>
            </a:r>
          </a:p>
          <a:p>
            <a:pPr algn="ctr"/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-собрания для родителей будущих первоклассников;</a:t>
            </a: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3851920" y="2852936"/>
            <a:ext cx="1800200" cy="720080"/>
          </a:xfrm>
          <a:prstGeom prst="leftRight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технологи</a:t>
            </a:r>
            <a:endParaRPr lang="ru-RU" sz="1400" b="1" cap="al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3707904" y="5661248"/>
            <a:ext cx="2160240" cy="648072"/>
          </a:xfrm>
          <a:prstGeom prst="foldedCorner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cap="all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Общие дела</a:t>
            </a:r>
            <a:endParaRPr lang="ru-RU" sz="2200" b="1" cap="all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 rot="19194839">
            <a:off x="3705974" y="4231132"/>
            <a:ext cx="504056" cy="1296144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277957">
            <a:off x="5129046" y="4240476"/>
            <a:ext cx="504056" cy="1282059"/>
          </a:xfrm>
          <a:prstGeom prst="downArrow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2285992"/>
            <a:ext cx="83582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535353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535353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1979</TotalTime>
  <Words>242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Wingdings</vt:lpstr>
      <vt:lpstr>Wingdings 2</vt:lpstr>
      <vt:lpstr>Трек</vt:lpstr>
      <vt:lpstr>Презентация PowerPoint</vt:lpstr>
      <vt:lpstr>Муниципальное бюджетное общеобразовательное учреждение «Центр образования № 44»  имени героя Советского Союза маршала Г. К. Жукова города Тула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содействия  укреплению здоровья  обучающихся  и  воспитанников «ВИТА»  Привокзального района  г. Тулы   г. Тула, ул. 9 Мая, д. 7-а, тел.: 33 – 21 – 52 </dc:title>
  <dc:creator>Admin</dc:creator>
  <cp:lastModifiedBy>RePack by Diakov</cp:lastModifiedBy>
  <cp:revision>246</cp:revision>
  <dcterms:created xsi:type="dcterms:W3CDTF">2012-03-16T06:15:38Z</dcterms:created>
  <dcterms:modified xsi:type="dcterms:W3CDTF">2023-11-06T11:58:48Z</dcterms:modified>
</cp:coreProperties>
</file>