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3.xml" ContentType="application/vnd.openxmlformats-officedocument.presentationml.slide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viewProps.xml" ContentType="application/vnd.openxmlformats-officedocument.presentationml.viewProp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89" r:id="rId3"/>
    <p:sldId id="287" r:id="rId4"/>
    <p:sldId id="269" r:id="rId5"/>
    <p:sldId id="270" r:id="rId6"/>
    <p:sldId id="271" r:id="rId7"/>
    <p:sldId id="307" r:id="rId8"/>
    <p:sldId id="272" r:id="rId9"/>
    <p:sldId id="273" r:id="rId10"/>
    <p:sldId id="274" r:id="rId11"/>
    <p:sldId id="277" r:id="rId12"/>
    <p:sldId id="294" r:id="rId13"/>
    <p:sldId id="303" r:id="rId14"/>
    <p:sldId id="304" r:id="rId15"/>
    <p:sldId id="305" r:id="rId16"/>
    <p:sldId id="278" r:id="rId17"/>
    <p:sldId id="281" r:id="rId18"/>
    <p:sldId id="282" r:id="rId19"/>
    <p:sldId id="283" r:id="rId20"/>
    <p:sldId id="284" r:id="rId21"/>
    <p:sldId id="285" r:id="rId22"/>
    <p:sldId id="286" r:id="rId23"/>
    <p:sldId id="308" r:id="rId24"/>
    <p:sldId id="309" r:id="rId25"/>
    <p:sldId id="31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2160" userDrawn="1">
          <p15:clr>
            <a:srgbClr val="A4A3A4"/>
          </p15:clr>
        </p15:guide>
        <p15:guide id="1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F4823"/>
    <a:srgbClr val="39978E"/>
    <a:srgbClr val="2D7770"/>
    <a:srgbClr val="41ADA3"/>
    <a:srgbClr val="6DC8B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0" autoAdjust="0"/>
    <p:restoredTop sz="94660"/>
  </p:normalViewPr>
  <p:slideViewPr>
    <p:cSldViewPr snapToGrid="0">
      <p:cViewPr>
        <p:scale>
          <a:sx n="80" d="100"/>
          <a:sy n="80" d="100"/>
        </p:scale>
        <p:origin x="-888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tableStyles" Target="tableStyle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" Type="http://schemas.openxmlformats.org/officeDocument/2006/relationships/slide" Target="slides/slide1.xml"/><Relationship Id="rId30" Type="http://schemas.openxmlformats.org/officeDocument/2006/relationships/theme" Target="theme/them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054EB-46E6-4D2E-9486-0FD98B707BB6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A07B4-CEE7-4913-9709-F1C8DC9404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4C726B0-AF0B-464F-AE47-2C0B967E5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D746CE9-79CF-4DC4-A24E-5B0C50D8EF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19360F3-0381-4175-9313-EA7BBA9194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368DDB1-2314-4AA8-A297-343F51452C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DDEFF4F-A5A4-4A0B-8DC9-8204B9E0FF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F9AB36F-6A90-471C-ACA2-7DFAE8D59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4C50493-026A-43F1-A98A-383EEB119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CE342FE-F1C9-4667-B46B-4BEBE980B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DE1BED0-2D76-4B46-BE98-43419BA605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899F194-2BC3-45A0-BE52-55E39E7201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42FB08B-9649-4C37-A87D-B681CD30E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A7DAE39-5FD8-4DF4-A646-B188AD9D28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A16E81D-2D19-4C7A-B652-4694541C5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EF33F03-84DD-4DC5-B7E6-2CAEE5211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268CDF2-F0B4-40C1-A7D2-0ED79D810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D584379-5239-44D8-8982-F0749ED9B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32D329E-2D12-4FAF-BE2A-DC6E0F8C4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1CB6674-1FD8-40A5-875D-760B75E03C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E35C933-5393-444B-A351-599C61C9F1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284B6D2-CE91-472A-A70B-18DC70CC6C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4A16C73-2C24-4ECF-9F29-F2FA1389F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AA7544F-4AA4-4A8A-86B0-2B4A9C277F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85AD7C3-B1DF-4CA4-B9AA-284918B08A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55C9743-D251-44EC-B1FD-019E32E580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2230491" y="3914008"/>
            <a:ext cx="10363200" cy="664048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2834035" y="3500526"/>
            <a:ext cx="7042696" cy="41669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8805642" y="1673141"/>
            <a:ext cx="2628900" cy="3764814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838201" y="1289849"/>
            <a:ext cx="7734300" cy="4887114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50897578-1811-4C4E-BB6D-6DDD9DB702C1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84C15310-0B90-48D1-9EA3-906660A036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50897578-1811-4C4E-BB6D-6DDD9DB702C1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84C15310-0B90-48D1-9EA3-906660A036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6611" y="668338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50897578-1811-4C4E-BB6D-6DDD9DB702C1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ru-RU" alt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84C15310-0B90-48D1-9EA3-906660A036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50897578-1811-4C4E-BB6D-6DDD9DB702C1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ru-RU" alt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84C15310-0B90-48D1-9EA3-906660A036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8200" y="987426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5029779" y="1787527"/>
            <a:ext cx="6172200" cy="40780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8200" y="3532663"/>
            <a:ext cx="3932237" cy="23329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8200" y="987426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Picture Placeholder 2"/>
          <p:cNvSpPr>
            <a:spLocks noGrp="1" noChangeAspect="1" noEditPoints="1"/>
          </p:cNvSpPr>
          <p:nvPr>
            <p:ph type="pic" idx="1"/>
          </p:nvPr>
        </p:nvSpPr>
        <p:spPr>
          <a:xfrm>
            <a:off x="5158965" y="1787527"/>
            <a:ext cx="6172200" cy="40735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8200" y="2910447"/>
            <a:ext cx="3932237" cy="2950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"/>
          <a:srcRect/>
          <a:stretch>
            <a:fillRect/>
          </a:stretch>
        </p:blipFill>
        <p:spPr>
          <a:xfrm>
            <a:off x="0" y="170"/>
            <a:ext cx="12192000" cy="685765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838200" y="9089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8200" y="2234527"/>
            <a:ext cx="10515600" cy="3942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39978E"/>
          </a:solidFill>
          <a:latin typeface="Century Gothic" pitchFamily="34" charset="0" panose="020F0302020204030204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Century Gothic" pitchFamily="34" charset="0" panose="020F0302020204030204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Century Gothic" pitchFamily="34" charset="0" panose="020F0302020204030204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Century Gothic" pitchFamily="34" charset="0" panose="020F0302020204030204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Century Gothic" pitchFamily="34" charset="0" panose="020F0302020204030204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Century Gothic" pitchFamily="34" charset="0" panose="020F0302020204030204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908965"/>
            <a:ext cx="10515600" cy="4553684"/>
          </a:xfrm>
        </p:spPr>
        <p:txBody>
          <a:bodyPr>
            <a:normAutofit/>
          </a:bodyPr>
          <a:lstStyle/>
          <a:p>
            <a:r>
              <a:rPr lang="ru-RU" dirty="0" smtClean="0"/>
              <a:t>Актуальные вопросы содержания КИМ ЕГЭ по французскому языку для проведения ГИА в 2024 году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/>
              <a:t>Эксперт предметной комиссии по проверке </a:t>
            </a:r>
            <a:r>
              <a:rPr lang="en-US" sz="2000"/>
              <a:t>выполнения заданий с </a:t>
            </a:r>
            <a:r>
              <a:rPr lang="ru-RU" sz="2000"/>
              <a:t>р</a:t>
            </a:r>
            <a:r>
              <a:rPr lang="en-US" sz="2000"/>
              <a:t>азвёрнутым ответом</a:t>
            </a:r>
            <a:r>
              <a:rPr lang="ru-RU" sz="2000"/>
              <a:t> </a:t>
            </a:r>
            <a:r>
              <a:rPr lang="en-US" sz="2000"/>
              <a:t>экзаменационных работ ЕГЭ</a:t>
            </a:r>
            <a:endParaRPr lang="ru-RU" sz="2000"/>
          </a:p>
          <a:p>
            <a:r>
              <a:rPr lang="ru-RU" sz="2000" dirty="0" smtClean="0"/>
              <a:t>Миличникова Ю.М. </a:t>
            </a:r>
          </a:p>
        </p:txBody>
      </p:sp>
      <p:sp>
        <p:nvSpPr>
          <p:cNvPr id="5" name="Содержимое 4"/>
          <p:cNvSpPr>
            <a:spLocks noGrp="1" noEditPoints="1"/>
          </p:cNvSpPr>
          <p:nvPr>
            <p:ph idx="1"/>
          </p:nvPr>
        </p:nvSpPr>
        <p:spPr>
          <a:xfrm>
            <a:off x="771896" y="1365662"/>
            <a:ext cx="10581904" cy="340821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249383" y="748145"/>
            <a:ext cx="11104418" cy="1486383"/>
          </a:xfrm>
        </p:spPr>
        <p:txBody>
          <a:bodyPr/>
          <a:lstStyle/>
          <a:p>
            <a:r>
              <a:rPr lang="ru-RU" dirty="0" smtClean="0"/>
              <a:t>Кодификатор содержания заданий 2024 года года</a:t>
            </a:r>
            <a:endParaRPr dirty="0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36344" y="1428751"/>
            <a:ext cx="9733931" cy="47748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63782" y="673180"/>
            <a:ext cx="9904021" cy="550023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Выполнение заданий ЕГЭ в 2023 году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026783" y="1911546"/>
            <a:ext cx="8449727" cy="40680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670944" y="724396"/>
            <a:ext cx="8809759" cy="550006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908965"/>
            <a:ext cx="8010313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7400" y="731775"/>
            <a:ext cx="8791575" cy="544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3 устной части</a:t>
            </a:r>
            <a:endParaRPr dirty="0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dirty="0"/>
              <a:t>В </a:t>
            </a:r>
            <a:r>
              <a:rPr dirty="0" err="1"/>
              <a:t>задании</a:t>
            </a:r>
            <a:r>
              <a:rPr dirty="0"/>
              <a:t> 3 </a:t>
            </a:r>
            <a:r>
              <a:rPr dirty="0" err="1"/>
              <a:t>предлагается</a:t>
            </a:r>
            <a:r>
              <a:rPr dirty="0"/>
              <a:t> </a:t>
            </a:r>
            <a:r>
              <a:rPr dirty="0" err="1"/>
              <a:t>дать</a:t>
            </a:r>
            <a:r>
              <a:rPr dirty="0"/>
              <a:t> </a:t>
            </a:r>
            <a:r>
              <a:rPr dirty="0" err="1"/>
              <a:t>интервью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актуальную</a:t>
            </a:r>
            <a:r>
              <a:rPr dirty="0"/>
              <a:t> </a:t>
            </a:r>
            <a:r>
              <a:rPr dirty="0" err="1"/>
              <a:t>тему</a:t>
            </a:r>
            <a:r>
              <a:rPr dirty="0"/>
              <a:t>, </a:t>
            </a:r>
            <a:r>
              <a:rPr dirty="0" err="1"/>
              <a:t>развёрнуто</a:t>
            </a:r>
            <a:r>
              <a:rPr dirty="0"/>
              <a:t> </a:t>
            </a:r>
            <a:r>
              <a:rPr dirty="0" err="1"/>
              <a:t>ответив</a:t>
            </a:r>
            <a:r>
              <a:rPr dirty="0"/>
              <a:t> </a:t>
            </a:r>
            <a:r>
              <a:rPr dirty="0" err="1" smtClean="0"/>
              <a:t>на</a:t>
            </a:r>
            <a:r>
              <a:rPr lang="ru-RU" dirty="0" smtClean="0"/>
              <a:t> </a:t>
            </a:r>
            <a:r>
              <a:rPr dirty="0" err="1" smtClean="0"/>
              <a:t>пять</a:t>
            </a:r>
            <a:r>
              <a:rPr dirty="0" smtClean="0"/>
              <a:t> </a:t>
            </a:r>
            <a:r>
              <a:rPr dirty="0" err="1"/>
              <a:t>вопросов</a:t>
            </a:r>
            <a:r>
              <a:rPr dirty="0"/>
              <a:t>. </a:t>
            </a:r>
            <a:endParaRPr lang="ru-RU" dirty="0" smtClean="0"/>
          </a:p>
          <a:p>
            <a:pPr>
              <a:buNone/>
            </a:pPr>
            <a:r>
              <a:rPr dirty="0" err="1" smtClean="0"/>
              <a:t>Изменений</a:t>
            </a:r>
            <a:r>
              <a:rPr dirty="0" smtClean="0"/>
              <a:t> </a:t>
            </a:r>
            <a:r>
              <a:rPr dirty="0"/>
              <a:t>в </a:t>
            </a:r>
            <a:r>
              <a:rPr dirty="0" err="1"/>
              <a:t>формулировке</a:t>
            </a:r>
            <a:r>
              <a:rPr dirty="0"/>
              <a:t> </a:t>
            </a:r>
            <a:r>
              <a:rPr dirty="0" err="1"/>
              <a:t>задания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сравнению</a:t>
            </a:r>
            <a:r>
              <a:rPr dirty="0"/>
              <a:t> с 2022 г. </a:t>
            </a:r>
            <a:r>
              <a:rPr dirty="0" err="1"/>
              <a:t>нет</a:t>
            </a:r>
            <a:r>
              <a:rPr dirty="0"/>
              <a:t>. </a:t>
            </a:r>
            <a:endParaRPr lang="ru-RU" dirty="0" smtClean="0"/>
          </a:p>
          <a:p>
            <a:pPr>
              <a:buNone/>
            </a:pPr>
            <a:r>
              <a:rPr dirty="0" err="1" smtClean="0"/>
              <a:t>Есть</a:t>
            </a:r>
            <a:r>
              <a:rPr lang="ru-RU" dirty="0" smtClean="0"/>
              <a:t> </a:t>
            </a:r>
            <a:r>
              <a:rPr dirty="0" err="1" smtClean="0"/>
              <a:t>минимальная</a:t>
            </a:r>
            <a:r>
              <a:rPr dirty="0" smtClean="0"/>
              <a:t> </a:t>
            </a:r>
            <a:r>
              <a:rPr dirty="0" err="1" smtClean="0"/>
              <a:t>корректировка</a:t>
            </a:r>
            <a:r>
              <a:rPr dirty="0" smtClean="0"/>
              <a:t> </a:t>
            </a:r>
            <a:r>
              <a:rPr dirty="0" err="1"/>
              <a:t>критериев</a:t>
            </a:r>
            <a:r>
              <a:rPr dirty="0"/>
              <a:t> </a:t>
            </a:r>
            <a:r>
              <a:rPr dirty="0" err="1" smtClean="0"/>
              <a:t>оценивания</a:t>
            </a:r>
            <a:r>
              <a:rPr lang="ru-RU" dirty="0" smtClean="0"/>
              <a:t>. 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19934" y="908965"/>
            <a:ext cx="11223080" cy="32967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26058" y="1297298"/>
            <a:ext cx="10515600" cy="235959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03892" y="512445"/>
            <a:ext cx="10515600" cy="1325563"/>
          </a:xfrm>
        </p:spPr>
        <p:txBody>
          <a:bodyPr/>
          <a:lstStyle/>
          <a:p>
            <a:r>
              <a:rPr lang="ru-RU"/>
              <a:t>Ошибки в задании 3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838200" y="1558640"/>
            <a:ext cx="10515600" cy="461832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300" dirty="0" smtClean="0"/>
              <a:t>	</a:t>
            </a:r>
            <a:r>
              <a:rPr sz="3300" dirty="0" err="1" smtClean="0"/>
              <a:t>Какие</a:t>
            </a:r>
            <a:r>
              <a:rPr sz="3300" dirty="0" smtClean="0"/>
              <a:t> </a:t>
            </a:r>
            <a:r>
              <a:rPr sz="3300" dirty="0" err="1"/>
              <a:t>фонетические</a:t>
            </a:r>
            <a:r>
              <a:rPr sz="3300" dirty="0"/>
              <a:t>, </a:t>
            </a:r>
            <a:r>
              <a:rPr sz="3300" dirty="0" err="1"/>
              <a:t>лексические</a:t>
            </a:r>
            <a:r>
              <a:rPr sz="3300" dirty="0"/>
              <a:t> и </a:t>
            </a:r>
            <a:r>
              <a:rPr sz="3300" dirty="0" err="1"/>
              <a:t>грамматические</a:t>
            </a:r>
            <a:r>
              <a:rPr sz="3300" dirty="0"/>
              <a:t> </a:t>
            </a:r>
            <a:r>
              <a:rPr sz="3300" dirty="0" err="1"/>
              <a:t>ошибки</a:t>
            </a:r>
            <a:r>
              <a:rPr sz="3300" dirty="0"/>
              <a:t> </a:t>
            </a:r>
            <a:r>
              <a:rPr sz="3300" dirty="0" err="1"/>
              <a:t>ведут</a:t>
            </a:r>
            <a:r>
              <a:rPr sz="3300" dirty="0"/>
              <a:t> к 0 </a:t>
            </a:r>
            <a:r>
              <a:rPr sz="3300" dirty="0" err="1"/>
              <a:t>баллов</a:t>
            </a:r>
            <a:r>
              <a:rPr sz="3300" dirty="0"/>
              <a:t> </a:t>
            </a:r>
            <a:r>
              <a:rPr sz="3300" dirty="0" err="1" smtClean="0"/>
              <a:t>за</a:t>
            </a:r>
            <a:r>
              <a:rPr lang="ru-RU" sz="3300" dirty="0" smtClean="0"/>
              <a:t> </a:t>
            </a:r>
            <a:r>
              <a:rPr sz="3300" dirty="0" err="1" smtClean="0"/>
              <a:t>ответ</a:t>
            </a:r>
            <a:r>
              <a:rPr sz="3300" dirty="0" smtClean="0"/>
              <a:t> </a:t>
            </a:r>
            <a:r>
              <a:rPr sz="3300" dirty="0" err="1"/>
              <a:t>на</a:t>
            </a:r>
            <a:r>
              <a:rPr sz="3300" dirty="0"/>
              <a:t> </a:t>
            </a:r>
            <a:r>
              <a:rPr sz="3300" dirty="0" err="1"/>
              <a:t>вопрос</a:t>
            </a:r>
            <a:r>
              <a:rPr sz="3300" dirty="0" smtClean="0"/>
              <a:t>?</a:t>
            </a:r>
            <a:endParaRPr lang="ru-RU" sz="3300" dirty="0" smtClean="0"/>
          </a:p>
          <a:p>
            <a:pPr>
              <a:buNone/>
            </a:pPr>
            <a:r>
              <a:rPr sz="3300" dirty="0" smtClean="0"/>
              <a:t> </a:t>
            </a:r>
            <a:r>
              <a:rPr lang="ru-RU" sz="3300" dirty="0" smtClean="0"/>
              <a:t>	</a:t>
            </a:r>
            <a:r>
              <a:rPr sz="3300" dirty="0" smtClean="0"/>
              <a:t>– </a:t>
            </a:r>
            <a:r>
              <a:rPr sz="3300" dirty="0"/>
              <a:t>В </a:t>
            </a:r>
            <a:r>
              <a:rPr sz="3300" dirty="0" err="1"/>
              <a:t>отношении</a:t>
            </a:r>
            <a:r>
              <a:rPr sz="3300" dirty="0"/>
              <a:t> </a:t>
            </a:r>
            <a:r>
              <a:rPr sz="3300" dirty="0" err="1"/>
              <a:t>фонетических</a:t>
            </a:r>
            <a:r>
              <a:rPr sz="3300" dirty="0"/>
              <a:t> </a:t>
            </a:r>
            <a:r>
              <a:rPr sz="3300" dirty="0" err="1"/>
              <a:t>ошибок</a:t>
            </a:r>
            <a:r>
              <a:rPr sz="3300" dirty="0"/>
              <a:t> </a:t>
            </a:r>
            <a:r>
              <a:rPr sz="3300" dirty="0" err="1"/>
              <a:t>на</a:t>
            </a:r>
            <a:r>
              <a:rPr sz="3300" dirty="0"/>
              <a:t> </a:t>
            </a:r>
            <a:r>
              <a:rPr sz="3300" dirty="0" err="1"/>
              <a:t>сегментном</a:t>
            </a:r>
            <a:r>
              <a:rPr sz="3300" dirty="0"/>
              <a:t> </a:t>
            </a:r>
            <a:r>
              <a:rPr sz="3300" dirty="0" err="1"/>
              <a:t>уровне</a:t>
            </a:r>
            <a:r>
              <a:rPr sz="3300" dirty="0"/>
              <a:t> – </a:t>
            </a:r>
            <a:r>
              <a:rPr sz="3300" dirty="0" err="1"/>
              <a:t>это</a:t>
            </a:r>
            <a:r>
              <a:rPr sz="3300" dirty="0"/>
              <a:t> </a:t>
            </a:r>
            <a:r>
              <a:rPr sz="3300" dirty="0" err="1" smtClean="0"/>
              <a:t>полное</a:t>
            </a:r>
            <a:r>
              <a:rPr lang="ru-RU" sz="3300" dirty="0" smtClean="0"/>
              <a:t> </a:t>
            </a:r>
            <a:r>
              <a:rPr sz="3300" dirty="0" err="1" smtClean="0"/>
              <a:t>искажение</a:t>
            </a:r>
            <a:r>
              <a:rPr sz="3300" dirty="0" smtClean="0"/>
              <a:t> </a:t>
            </a:r>
            <a:r>
              <a:rPr sz="3300" dirty="0" err="1"/>
              <a:t>фонетического</a:t>
            </a:r>
            <a:r>
              <a:rPr sz="3300" dirty="0"/>
              <a:t> </a:t>
            </a:r>
            <a:r>
              <a:rPr sz="3300" dirty="0" err="1"/>
              <a:t>облика</a:t>
            </a:r>
            <a:r>
              <a:rPr sz="3300" dirty="0"/>
              <a:t> </a:t>
            </a:r>
            <a:r>
              <a:rPr sz="3300" dirty="0" err="1"/>
              <a:t>слова</a:t>
            </a:r>
            <a:r>
              <a:rPr sz="3300" dirty="0"/>
              <a:t>; </a:t>
            </a:r>
            <a:r>
              <a:rPr sz="3300" dirty="0" err="1"/>
              <a:t>на</a:t>
            </a:r>
            <a:r>
              <a:rPr sz="3300" dirty="0"/>
              <a:t> </a:t>
            </a:r>
            <a:r>
              <a:rPr sz="3300" dirty="0" err="1"/>
              <a:t>сверхсегментном</a:t>
            </a:r>
            <a:r>
              <a:rPr sz="3300" dirty="0"/>
              <a:t> </a:t>
            </a:r>
            <a:r>
              <a:rPr sz="3300" dirty="0" err="1"/>
              <a:t>уровне</a:t>
            </a:r>
            <a:r>
              <a:rPr sz="3300" dirty="0"/>
              <a:t> – </a:t>
            </a:r>
            <a:r>
              <a:rPr sz="3300" dirty="0" err="1"/>
              <a:t>неестественные</a:t>
            </a:r>
            <a:r>
              <a:rPr sz="3300" dirty="0"/>
              <a:t> </a:t>
            </a:r>
            <a:r>
              <a:rPr sz="3300" dirty="0" err="1" smtClean="0"/>
              <a:t>паузы</a:t>
            </a:r>
            <a:r>
              <a:rPr sz="3300" dirty="0" smtClean="0"/>
              <a:t>,</a:t>
            </a:r>
            <a:r>
              <a:rPr lang="ru-RU" sz="3300" dirty="0" smtClean="0"/>
              <a:t> </a:t>
            </a:r>
            <a:r>
              <a:rPr sz="3300" dirty="0" err="1" smtClean="0"/>
              <a:t>запинки</a:t>
            </a:r>
            <a:r>
              <a:rPr sz="3300" dirty="0"/>
              <a:t>, </a:t>
            </a:r>
            <a:r>
              <a:rPr sz="3300" dirty="0" err="1"/>
              <a:t>неверная</a:t>
            </a:r>
            <a:r>
              <a:rPr sz="3300" dirty="0"/>
              <a:t> </a:t>
            </a:r>
            <a:r>
              <a:rPr sz="3300" dirty="0" err="1"/>
              <a:t>расстановка</a:t>
            </a:r>
            <a:r>
              <a:rPr sz="3300" dirty="0"/>
              <a:t> </a:t>
            </a:r>
            <a:r>
              <a:rPr sz="3300" dirty="0" err="1"/>
              <a:t>фразовых</a:t>
            </a:r>
            <a:r>
              <a:rPr sz="3300" dirty="0"/>
              <a:t> </a:t>
            </a:r>
            <a:r>
              <a:rPr sz="3300" dirty="0" err="1"/>
              <a:t>ударений</a:t>
            </a:r>
            <a:r>
              <a:rPr sz="3300" dirty="0"/>
              <a:t>. </a:t>
            </a:r>
            <a:r>
              <a:rPr sz="3300" dirty="0" err="1"/>
              <a:t>Другими</a:t>
            </a:r>
            <a:r>
              <a:rPr sz="3300" dirty="0"/>
              <a:t> </a:t>
            </a:r>
            <a:r>
              <a:rPr sz="3300" dirty="0" err="1"/>
              <a:t>словами</a:t>
            </a:r>
            <a:r>
              <a:rPr sz="3300" dirty="0"/>
              <a:t>, </a:t>
            </a:r>
            <a:r>
              <a:rPr sz="3300" dirty="0" err="1"/>
              <a:t>это</a:t>
            </a:r>
            <a:r>
              <a:rPr sz="3300" dirty="0"/>
              <a:t> </a:t>
            </a:r>
            <a:r>
              <a:rPr sz="3300" dirty="0" err="1"/>
              <a:t>ситуация</a:t>
            </a:r>
            <a:r>
              <a:rPr sz="3300" dirty="0"/>
              <a:t>, </a:t>
            </a:r>
            <a:r>
              <a:rPr sz="3300" dirty="0" err="1" smtClean="0"/>
              <a:t>когда</a:t>
            </a:r>
            <a:r>
              <a:rPr lang="ru-RU" sz="3300" dirty="0" smtClean="0"/>
              <a:t> </a:t>
            </a:r>
            <a:r>
              <a:rPr sz="3300" dirty="0" err="1" smtClean="0"/>
              <a:t>речь</a:t>
            </a:r>
            <a:r>
              <a:rPr sz="3300" dirty="0" smtClean="0"/>
              <a:t> </a:t>
            </a:r>
            <a:r>
              <a:rPr sz="3300" dirty="0" err="1"/>
              <a:t>воспринимается</a:t>
            </a:r>
            <a:r>
              <a:rPr sz="3300" dirty="0"/>
              <a:t> </a:t>
            </a:r>
            <a:r>
              <a:rPr sz="3300" dirty="0" err="1"/>
              <a:t>на</a:t>
            </a:r>
            <a:r>
              <a:rPr sz="3300" dirty="0"/>
              <a:t> </a:t>
            </a:r>
            <a:r>
              <a:rPr sz="3300" dirty="0" err="1"/>
              <a:t>слух</a:t>
            </a:r>
            <a:r>
              <a:rPr sz="3300" dirty="0"/>
              <a:t> с </a:t>
            </a:r>
            <a:r>
              <a:rPr sz="3300" dirty="0" err="1"/>
              <a:t>трудом</a:t>
            </a:r>
            <a:r>
              <a:rPr sz="3300" dirty="0"/>
              <a:t>.</a:t>
            </a:r>
          </a:p>
          <a:p>
            <a:pPr>
              <a:buNone/>
            </a:pPr>
            <a:r>
              <a:rPr lang="ru-RU" sz="3300" dirty="0" smtClean="0"/>
              <a:t>	</a:t>
            </a:r>
            <a:r>
              <a:rPr sz="3300" dirty="0" smtClean="0"/>
              <a:t>В </a:t>
            </a:r>
            <a:r>
              <a:rPr sz="3300" dirty="0" err="1"/>
              <a:t>отношении</a:t>
            </a:r>
            <a:r>
              <a:rPr sz="3300" dirty="0"/>
              <a:t> </a:t>
            </a:r>
            <a:r>
              <a:rPr sz="3300" dirty="0" err="1"/>
              <a:t>лексических</a:t>
            </a:r>
            <a:r>
              <a:rPr sz="3300" dirty="0"/>
              <a:t> </a:t>
            </a:r>
            <a:r>
              <a:rPr sz="3300" dirty="0" err="1"/>
              <a:t>ошибок</a:t>
            </a:r>
            <a:r>
              <a:rPr sz="3300" dirty="0"/>
              <a:t> </a:t>
            </a:r>
            <a:r>
              <a:rPr sz="3300" dirty="0" err="1"/>
              <a:t>следует</a:t>
            </a:r>
            <a:r>
              <a:rPr sz="3300" dirty="0"/>
              <a:t> </a:t>
            </a:r>
            <a:r>
              <a:rPr sz="3300" dirty="0" err="1"/>
              <a:t>опираться</a:t>
            </a:r>
            <a:r>
              <a:rPr sz="3300" dirty="0"/>
              <a:t> </a:t>
            </a:r>
            <a:r>
              <a:rPr sz="3300" dirty="0" err="1"/>
              <a:t>на</a:t>
            </a:r>
            <a:r>
              <a:rPr sz="3300" dirty="0"/>
              <a:t> </a:t>
            </a:r>
            <a:r>
              <a:rPr sz="3300" dirty="0" err="1"/>
              <a:t>опыт</a:t>
            </a:r>
            <a:r>
              <a:rPr sz="3300" dirty="0"/>
              <a:t> </a:t>
            </a:r>
            <a:r>
              <a:rPr sz="3300" dirty="0" err="1"/>
              <a:t>оценивания</a:t>
            </a:r>
            <a:r>
              <a:rPr sz="3300" dirty="0"/>
              <a:t> </a:t>
            </a:r>
            <a:r>
              <a:rPr sz="3300" dirty="0" err="1"/>
              <a:t>задания</a:t>
            </a:r>
            <a:r>
              <a:rPr sz="3300" dirty="0"/>
              <a:t> 2.</a:t>
            </a:r>
          </a:p>
          <a:p>
            <a:pPr>
              <a:buNone/>
            </a:pPr>
            <a:r>
              <a:rPr lang="ru-RU" sz="3300" dirty="0" smtClean="0"/>
              <a:t>	</a:t>
            </a:r>
            <a:r>
              <a:rPr sz="3300" dirty="0" err="1" smtClean="0"/>
              <a:t>Экзаменуемый</a:t>
            </a:r>
            <a:r>
              <a:rPr sz="3300" dirty="0" smtClean="0"/>
              <a:t> </a:t>
            </a:r>
            <a:r>
              <a:rPr sz="3300" dirty="0" err="1"/>
              <a:t>должен</a:t>
            </a:r>
            <a:r>
              <a:rPr sz="3300" dirty="0"/>
              <a:t> </a:t>
            </a:r>
            <a:r>
              <a:rPr sz="3300" dirty="0" err="1"/>
              <a:t>показать</a:t>
            </a:r>
            <a:r>
              <a:rPr sz="3300" dirty="0"/>
              <a:t> </a:t>
            </a:r>
            <a:r>
              <a:rPr sz="3300" dirty="0" err="1"/>
              <a:t>владение</a:t>
            </a:r>
            <a:r>
              <a:rPr sz="3300" dirty="0"/>
              <a:t> </a:t>
            </a:r>
            <a:r>
              <a:rPr sz="3300" dirty="0" err="1"/>
              <a:t>базовой</a:t>
            </a:r>
            <a:r>
              <a:rPr sz="3300" dirty="0"/>
              <a:t> </a:t>
            </a:r>
            <a:r>
              <a:rPr sz="3300" dirty="0" err="1"/>
              <a:t>лексикой</a:t>
            </a:r>
            <a:r>
              <a:rPr sz="3300" dirty="0"/>
              <a:t>. </a:t>
            </a:r>
            <a:r>
              <a:rPr sz="3300" dirty="0" err="1"/>
              <a:t>Неверное</a:t>
            </a:r>
            <a:r>
              <a:rPr sz="3300" dirty="0"/>
              <a:t> </a:t>
            </a:r>
            <a:r>
              <a:rPr sz="3300" dirty="0" err="1"/>
              <a:t>использование</a:t>
            </a:r>
            <a:r>
              <a:rPr sz="3300" dirty="0"/>
              <a:t> </a:t>
            </a:r>
            <a:r>
              <a:rPr sz="3300" dirty="0" err="1" smtClean="0"/>
              <a:t>слова</a:t>
            </a:r>
            <a:r>
              <a:rPr lang="ru-RU" sz="3300" dirty="0" smtClean="0"/>
              <a:t> </a:t>
            </a:r>
            <a:r>
              <a:rPr sz="3300" dirty="0" smtClean="0"/>
              <a:t>в</a:t>
            </a:r>
            <a:r>
              <a:rPr lang="ru-RU" sz="3300" dirty="0" smtClean="0"/>
              <a:t> </a:t>
            </a:r>
            <a:r>
              <a:rPr sz="3300" dirty="0" err="1" smtClean="0"/>
              <a:t>контексте</a:t>
            </a:r>
            <a:r>
              <a:rPr sz="3300" dirty="0"/>
              <a:t>, </a:t>
            </a:r>
            <a:r>
              <a:rPr sz="3300" dirty="0" err="1"/>
              <a:t>нарушение</a:t>
            </a:r>
            <a:r>
              <a:rPr sz="3300" dirty="0"/>
              <a:t> </a:t>
            </a:r>
            <a:r>
              <a:rPr sz="3300" dirty="0" err="1"/>
              <a:t>лексической</a:t>
            </a:r>
            <a:r>
              <a:rPr sz="3300" dirty="0"/>
              <a:t> </a:t>
            </a:r>
            <a:r>
              <a:rPr sz="3300" dirty="0" err="1"/>
              <a:t>сочетаемости</a:t>
            </a:r>
            <a:r>
              <a:rPr sz="3300" dirty="0"/>
              <a:t>, </a:t>
            </a:r>
            <a:r>
              <a:rPr sz="3300" dirty="0" err="1"/>
              <a:t>интерференция</a:t>
            </a:r>
            <a:r>
              <a:rPr sz="3300" dirty="0"/>
              <a:t> с </a:t>
            </a:r>
            <a:r>
              <a:rPr sz="3300" dirty="0" err="1"/>
              <a:t>родным</a:t>
            </a:r>
            <a:r>
              <a:rPr sz="3300" dirty="0"/>
              <a:t> </a:t>
            </a:r>
            <a:r>
              <a:rPr sz="3300" dirty="0" err="1" smtClean="0"/>
              <a:t>языком</a:t>
            </a:r>
            <a:r>
              <a:rPr sz="3300" dirty="0" smtClean="0"/>
              <a:t>,</a:t>
            </a:r>
            <a:r>
              <a:rPr lang="ru-RU" sz="3300" dirty="0" smtClean="0"/>
              <a:t> </a:t>
            </a:r>
            <a:r>
              <a:rPr sz="3300" dirty="0" err="1" smtClean="0"/>
              <a:t>приводящие</a:t>
            </a:r>
            <a:r>
              <a:rPr sz="3300" dirty="0" smtClean="0"/>
              <a:t> </a:t>
            </a:r>
            <a:r>
              <a:rPr sz="3300" dirty="0"/>
              <a:t>к </a:t>
            </a:r>
            <a:r>
              <a:rPr sz="3300" dirty="0" err="1"/>
              <a:t>сбою</a:t>
            </a:r>
            <a:r>
              <a:rPr sz="3300" dirty="0"/>
              <a:t> </a:t>
            </a:r>
            <a:r>
              <a:rPr sz="3300" dirty="0" err="1"/>
              <a:t>коммуникации</a:t>
            </a:r>
            <a:r>
              <a:rPr sz="3300" dirty="0"/>
              <a:t>, </a:t>
            </a:r>
            <a:r>
              <a:rPr sz="3300" dirty="0" err="1"/>
              <a:t>ведут</a:t>
            </a:r>
            <a:r>
              <a:rPr sz="3300" dirty="0"/>
              <a:t> к </a:t>
            </a:r>
            <a:r>
              <a:rPr sz="3300" dirty="0" err="1"/>
              <a:t>оцениванию</a:t>
            </a:r>
            <a:r>
              <a:rPr sz="3300" dirty="0"/>
              <a:t> </a:t>
            </a:r>
            <a:r>
              <a:rPr sz="3300" dirty="0" err="1"/>
              <a:t>ответа</a:t>
            </a:r>
            <a:r>
              <a:rPr sz="3300" dirty="0"/>
              <a:t> 0 </a:t>
            </a:r>
            <a:r>
              <a:rPr sz="3300" dirty="0" err="1"/>
              <a:t>баллов</a:t>
            </a:r>
            <a:r>
              <a:rPr sz="3300" dirty="0"/>
              <a:t>.</a:t>
            </a:r>
          </a:p>
          <a:p>
            <a:pPr>
              <a:buNone/>
            </a:pPr>
            <a:r>
              <a:rPr lang="ru-RU" sz="3300" dirty="0" smtClean="0"/>
              <a:t>	</a:t>
            </a:r>
            <a:r>
              <a:rPr sz="3300" dirty="0" err="1" smtClean="0"/>
              <a:t>Что</a:t>
            </a:r>
            <a:r>
              <a:rPr sz="3300" dirty="0" smtClean="0"/>
              <a:t> </a:t>
            </a:r>
            <a:r>
              <a:rPr sz="3300" dirty="0" err="1"/>
              <a:t>касается</a:t>
            </a:r>
            <a:r>
              <a:rPr sz="3300" dirty="0"/>
              <a:t> </a:t>
            </a:r>
            <a:r>
              <a:rPr sz="3300" dirty="0" err="1"/>
              <a:t>грамматических</a:t>
            </a:r>
            <a:r>
              <a:rPr sz="3300" dirty="0"/>
              <a:t> </a:t>
            </a:r>
            <a:r>
              <a:rPr sz="3300" dirty="0" err="1"/>
              <a:t>ошибок</a:t>
            </a:r>
            <a:r>
              <a:rPr sz="3300" dirty="0"/>
              <a:t>, </a:t>
            </a:r>
            <a:r>
              <a:rPr sz="3300" dirty="0" err="1"/>
              <a:t>ниже</a:t>
            </a:r>
            <a:r>
              <a:rPr sz="3300" dirty="0"/>
              <a:t> </a:t>
            </a:r>
            <a:r>
              <a:rPr sz="3300" dirty="0" err="1"/>
              <a:t>приведён</a:t>
            </a:r>
            <a:r>
              <a:rPr sz="3300" dirty="0"/>
              <a:t> </a:t>
            </a:r>
            <a:r>
              <a:rPr sz="3300" dirty="0" err="1"/>
              <a:t>полный</a:t>
            </a:r>
            <a:r>
              <a:rPr sz="3300" dirty="0"/>
              <a:t> </a:t>
            </a:r>
            <a:r>
              <a:rPr sz="3300" dirty="0" err="1"/>
              <a:t>список</a:t>
            </a:r>
            <a:r>
              <a:rPr sz="3300" dirty="0"/>
              <a:t> </a:t>
            </a:r>
            <a:r>
              <a:rPr sz="3300" dirty="0" err="1" smtClean="0"/>
              <a:t>требований</a:t>
            </a:r>
            <a:r>
              <a:rPr lang="ru-RU" sz="3300" dirty="0" smtClean="0"/>
              <a:t> </a:t>
            </a:r>
            <a:r>
              <a:rPr sz="3300" dirty="0" smtClean="0"/>
              <a:t>к </a:t>
            </a:r>
            <a:r>
              <a:rPr sz="3300" dirty="0" err="1"/>
              <a:t>уровню</a:t>
            </a:r>
            <a:r>
              <a:rPr sz="3300" dirty="0"/>
              <a:t> А2. </a:t>
            </a:r>
            <a:r>
              <a:rPr sz="3300" dirty="0" err="1"/>
              <a:t>Заметим</a:t>
            </a:r>
            <a:r>
              <a:rPr sz="3300" dirty="0"/>
              <a:t> </a:t>
            </a:r>
            <a:r>
              <a:rPr sz="3300" dirty="0" err="1"/>
              <a:t>только</a:t>
            </a:r>
            <a:r>
              <a:rPr sz="3300" dirty="0"/>
              <a:t>, </a:t>
            </a:r>
            <a:r>
              <a:rPr sz="3300" dirty="0" err="1"/>
              <a:t>что</a:t>
            </a:r>
            <a:r>
              <a:rPr sz="3300" dirty="0"/>
              <a:t> в ЕГЭ 2023 г., </a:t>
            </a:r>
            <a:r>
              <a:rPr sz="3300" dirty="0" err="1"/>
              <a:t>учитывая</a:t>
            </a:r>
            <a:r>
              <a:rPr sz="3300" dirty="0"/>
              <a:t> </a:t>
            </a:r>
            <a:r>
              <a:rPr sz="3300" dirty="0" err="1"/>
              <a:t>новизну</a:t>
            </a:r>
            <a:r>
              <a:rPr sz="3300" dirty="0"/>
              <a:t> </a:t>
            </a:r>
            <a:r>
              <a:rPr sz="3300" dirty="0" err="1"/>
              <a:t>задания</a:t>
            </a:r>
            <a:r>
              <a:rPr sz="3300" dirty="0"/>
              <a:t>, в </a:t>
            </a:r>
            <a:r>
              <a:rPr sz="3300" dirty="0" err="1" smtClean="0"/>
              <a:t>отношении</a:t>
            </a:r>
            <a:r>
              <a:rPr lang="ru-RU" sz="3300" dirty="0" smtClean="0"/>
              <a:t> </a:t>
            </a:r>
            <a:r>
              <a:rPr sz="3300" dirty="0" err="1" smtClean="0"/>
              <a:t>артиклей</a:t>
            </a:r>
            <a:r>
              <a:rPr sz="3300" dirty="0" smtClean="0"/>
              <a:t> </a:t>
            </a:r>
            <a:r>
              <a:rPr sz="3300" dirty="0" err="1"/>
              <a:t>считаются</a:t>
            </a:r>
            <a:r>
              <a:rPr sz="3300" dirty="0"/>
              <a:t> </a:t>
            </a:r>
            <a:r>
              <a:rPr sz="3300" dirty="0" err="1"/>
              <a:t>ошибкой</a:t>
            </a:r>
            <a:r>
              <a:rPr sz="3300" dirty="0"/>
              <a:t> </a:t>
            </a:r>
            <a:r>
              <a:rPr sz="3300" dirty="0" err="1"/>
              <a:t>только</a:t>
            </a:r>
            <a:r>
              <a:rPr sz="3300" dirty="0"/>
              <a:t> </a:t>
            </a:r>
            <a:r>
              <a:rPr sz="3300" dirty="0" err="1"/>
              <a:t>те</a:t>
            </a:r>
            <a:r>
              <a:rPr sz="3300" dirty="0"/>
              <a:t> </a:t>
            </a:r>
            <a:r>
              <a:rPr sz="3300" dirty="0" err="1"/>
              <a:t>случаи</a:t>
            </a:r>
            <a:r>
              <a:rPr sz="3300" dirty="0"/>
              <a:t>, </a:t>
            </a:r>
            <a:r>
              <a:rPr sz="3300" dirty="0" err="1"/>
              <a:t>когда</a:t>
            </a:r>
            <a:r>
              <a:rPr sz="3300" dirty="0"/>
              <a:t> </a:t>
            </a:r>
            <a:r>
              <a:rPr sz="3300" dirty="0" err="1"/>
              <a:t>неверный</a:t>
            </a:r>
            <a:r>
              <a:rPr sz="3300" dirty="0"/>
              <a:t> </a:t>
            </a:r>
            <a:r>
              <a:rPr sz="3300" dirty="0" err="1"/>
              <a:t>выбор</a:t>
            </a:r>
            <a:r>
              <a:rPr sz="3300" dirty="0"/>
              <a:t> </a:t>
            </a:r>
            <a:r>
              <a:rPr sz="3300" dirty="0" err="1"/>
              <a:t>артикля</a:t>
            </a:r>
            <a:r>
              <a:rPr sz="3300" dirty="0"/>
              <a:t> </a:t>
            </a:r>
            <a:r>
              <a:rPr sz="3300" dirty="0" err="1"/>
              <a:t>меняет</a:t>
            </a:r>
            <a:r>
              <a:rPr sz="3300" dirty="0"/>
              <a:t> </a:t>
            </a:r>
            <a:r>
              <a:rPr sz="3300" dirty="0" err="1" smtClean="0"/>
              <a:t>смысл</a:t>
            </a:r>
            <a:r>
              <a:rPr lang="ru-RU" sz="3300" dirty="0" smtClean="0"/>
              <a:t> </a:t>
            </a:r>
            <a:r>
              <a:rPr sz="3300" dirty="0" err="1" smtClean="0"/>
              <a:t>высказывания</a:t>
            </a:r>
            <a:r>
              <a:rPr sz="3300" dirty="0" smtClean="0"/>
              <a:t> </a:t>
            </a:r>
            <a:r>
              <a:rPr sz="3300" dirty="0"/>
              <a:t>(</a:t>
            </a:r>
            <a:r>
              <a:rPr sz="3300" dirty="0" err="1"/>
              <a:t>по</a:t>
            </a:r>
            <a:r>
              <a:rPr sz="3300" dirty="0"/>
              <a:t> </a:t>
            </a:r>
            <a:r>
              <a:rPr sz="3300" dirty="0" err="1"/>
              <a:t>аналогии</a:t>
            </a:r>
            <a:r>
              <a:rPr sz="3300" dirty="0"/>
              <a:t> с </a:t>
            </a:r>
            <a:r>
              <a:rPr sz="3300" dirty="0" err="1"/>
              <a:t>заданием</a:t>
            </a:r>
            <a:r>
              <a:rPr sz="3300" dirty="0"/>
              <a:t> 2) </a:t>
            </a:r>
            <a:r>
              <a:rPr sz="3300" dirty="0" err="1"/>
              <a:t>или</a:t>
            </a:r>
            <a:r>
              <a:rPr sz="3300" dirty="0"/>
              <a:t> </a:t>
            </a:r>
            <a:r>
              <a:rPr sz="3300" dirty="0" err="1"/>
              <a:t>случаи</a:t>
            </a:r>
            <a:r>
              <a:rPr sz="3300" dirty="0"/>
              <a:t>, в </a:t>
            </a:r>
            <a:r>
              <a:rPr sz="3300" dirty="0" err="1"/>
              <a:t>которых</a:t>
            </a:r>
            <a:r>
              <a:rPr sz="3300" dirty="0"/>
              <a:t> </a:t>
            </a:r>
            <a:r>
              <a:rPr sz="3300" dirty="0" err="1"/>
              <a:t>артикль</a:t>
            </a:r>
            <a:r>
              <a:rPr sz="3300" dirty="0"/>
              <a:t> </a:t>
            </a:r>
            <a:r>
              <a:rPr sz="3300" dirty="0" err="1" smtClean="0"/>
              <a:t>неправильно</a:t>
            </a:r>
            <a:r>
              <a:rPr lang="ru-RU" sz="3300" dirty="0" smtClean="0"/>
              <a:t> </a:t>
            </a:r>
            <a:r>
              <a:rPr sz="3300" dirty="0" err="1" smtClean="0"/>
              <a:t>согласован</a:t>
            </a:r>
            <a:r>
              <a:rPr sz="3300" dirty="0" smtClean="0"/>
              <a:t> </a:t>
            </a:r>
            <a:r>
              <a:rPr sz="3300" dirty="0"/>
              <a:t>с </a:t>
            </a:r>
            <a:r>
              <a:rPr sz="3300" dirty="0" err="1"/>
              <a:t>существительным</a:t>
            </a:r>
            <a:r>
              <a:rPr sz="3300" dirty="0"/>
              <a:t> </a:t>
            </a:r>
            <a:r>
              <a:rPr sz="3300" dirty="0" err="1"/>
              <a:t>по</a:t>
            </a:r>
            <a:r>
              <a:rPr sz="3300" dirty="0"/>
              <a:t> </a:t>
            </a:r>
            <a:r>
              <a:rPr sz="3300" dirty="0" err="1"/>
              <a:t>роду</a:t>
            </a:r>
            <a:r>
              <a:rPr sz="3300" dirty="0"/>
              <a:t> и </a:t>
            </a:r>
            <a:r>
              <a:rPr sz="3300" dirty="0" err="1"/>
              <a:t>числу</a:t>
            </a:r>
            <a:r>
              <a:rPr sz="3300" dirty="0"/>
              <a:t>. </a:t>
            </a:r>
            <a:r>
              <a:rPr sz="3300" dirty="0" err="1"/>
              <a:t>Итак</a:t>
            </a:r>
            <a:r>
              <a:rPr sz="3300" dirty="0"/>
              <a:t>, </a:t>
            </a:r>
            <a:r>
              <a:rPr sz="3300" dirty="0" err="1"/>
              <a:t>при</a:t>
            </a:r>
            <a:r>
              <a:rPr sz="3300" dirty="0"/>
              <a:t> </a:t>
            </a:r>
            <a:r>
              <a:rPr sz="3300" dirty="0" err="1"/>
              <a:t>выполнении</a:t>
            </a:r>
            <a:r>
              <a:rPr sz="3300" dirty="0"/>
              <a:t> </a:t>
            </a:r>
            <a:r>
              <a:rPr sz="3300" dirty="0" err="1"/>
              <a:t>задания</a:t>
            </a:r>
            <a:r>
              <a:rPr sz="3300" dirty="0"/>
              <a:t> 3 </a:t>
            </a:r>
            <a:r>
              <a:rPr sz="3300" dirty="0" err="1" smtClean="0"/>
              <a:t>участник</a:t>
            </a:r>
            <a:r>
              <a:rPr lang="ru-RU" sz="3300" dirty="0" smtClean="0"/>
              <a:t> </a:t>
            </a:r>
            <a:r>
              <a:rPr sz="3300" dirty="0" err="1" smtClean="0"/>
              <a:t>экзамена</a:t>
            </a:r>
            <a:r>
              <a:rPr sz="3300" dirty="0" smtClean="0"/>
              <a:t> </a:t>
            </a:r>
            <a:r>
              <a:rPr sz="3300" dirty="0" err="1"/>
              <a:t>должен</a:t>
            </a:r>
            <a:r>
              <a:rPr sz="3300" dirty="0"/>
              <a:t> </a:t>
            </a:r>
            <a:r>
              <a:rPr sz="3300" dirty="0" err="1"/>
              <a:t>продемонстрировать</a:t>
            </a:r>
            <a:r>
              <a:rPr sz="3300" dirty="0"/>
              <a:t> </a:t>
            </a:r>
            <a:r>
              <a:rPr sz="3300" dirty="0" err="1"/>
              <a:t>владение</a:t>
            </a:r>
            <a:r>
              <a:rPr sz="3300" dirty="0"/>
              <a:t> </a:t>
            </a:r>
            <a:r>
              <a:rPr sz="3300" dirty="0" err="1"/>
              <a:t>следующими</a:t>
            </a:r>
            <a:r>
              <a:rPr sz="3300" dirty="0"/>
              <a:t> </a:t>
            </a:r>
            <a:r>
              <a:rPr sz="3300" dirty="0" err="1"/>
              <a:t>грамматическими</a:t>
            </a:r>
            <a:r>
              <a:rPr sz="3300" dirty="0"/>
              <a:t> </a:t>
            </a:r>
            <a:r>
              <a:rPr sz="3300" dirty="0" err="1" smtClean="0"/>
              <a:t>формами</a:t>
            </a:r>
            <a:r>
              <a:rPr lang="ru-RU" sz="3300" dirty="0" smtClean="0"/>
              <a:t> </a:t>
            </a:r>
            <a:r>
              <a:rPr sz="3300" dirty="0" smtClean="0"/>
              <a:t>и </a:t>
            </a:r>
            <a:r>
              <a:rPr sz="3300" dirty="0" err="1"/>
              <a:t>конструкциями</a:t>
            </a:r>
            <a:r>
              <a:rPr sz="3300" dirty="0"/>
              <a:t>.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985652" y="908966"/>
            <a:ext cx="10368148" cy="587326"/>
          </a:xfrm>
        </p:spPr>
        <p:txBody>
          <a:bodyPr/>
          <a:lstStyle/>
          <a:p>
            <a:r>
              <a:rPr lang="ru-RU" dirty="0" smtClean="0"/>
              <a:t>Грамматические ошибки</a:t>
            </a:r>
            <a:endParaRPr dirty="0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902524" y="1781299"/>
            <a:ext cx="10451275" cy="4395664"/>
          </a:xfrm>
        </p:spPr>
        <p:txBody>
          <a:bodyPr>
            <a:normAutofit fontScale="85000" lnSpcReduction="20000"/>
          </a:bodyPr>
          <a:lstStyle/>
          <a:p>
            <a:r>
              <a:rPr sz="2000" dirty="0"/>
              <a:t>La </a:t>
            </a:r>
            <a:r>
              <a:rPr sz="2000" dirty="0" err="1"/>
              <a:t>négation</a:t>
            </a:r>
            <a:r>
              <a:rPr sz="2000" dirty="0"/>
              <a:t> (ne... pas / </a:t>
            </a:r>
            <a:r>
              <a:rPr sz="2000" dirty="0" err="1"/>
              <a:t>jamais</a:t>
            </a:r>
            <a:r>
              <a:rPr sz="2000" dirty="0"/>
              <a:t>; ne... plus / </a:t>
            </a:r>
            <a:r>
              <a:rPr sz="2000" dirty="0" err="1"/>
              <a:t>rien</a:t>
            </a:r>
            <a:r>
              <a:rPr sz="2000" dirty="0"/>
              <a:t> / </a:t>
            </a:r>
            <a:r>
              <a:rPr sz="2000" dirty="0" err="1"/>
              <a:t>personne</a:t>
            </a:r>
            <a:r>
              <a:rPr sz="2000" dirty="0"/>
              <a:t>)</a:t>
            </a:r>
          </a:p>
          <a:p>
            <a:r>
              <a:rPr sz="2000" dirty="0"/>
              <a:t>Il </a:t>
            </a:r>
            <a:r>
              <a:rPr sz="2000" dirty="0" err="1"/>
              <a:t>faut</a:t>
            </a:r>
            <a:r>
              <a:rPr sz="2000" dirty="0"/>
              <a:t> / </a:t>
            </a:r>
            <a:r>
              <a:rPr sz="2000" dirty="0" err="1"/>
              <a:t>il</a:t>
            </a:r>
            <a:r>
              <a:rPr sz="2000" dirty="0"/>
              <a:t> ne </a:t>
            </a:r>
            <a:r>
              <a:rPr sz="2000" dirty="0" err="1"/>
              <a:t>faut</a:t>
            </a:r>
            <a:r>
              <a:rPr sz="2000" dirty="0"/>
              <a:t> pas + </a:t>
            </a:r>
            <a:r>
              <a:rPr sz="2000" dirty="0" err="1"/>
              <a:t>infinitif</a:t>
            </a:r>
            <a:endParaRPr sz="2000" dirty="0"/>
          </a:p>
          <a:p>
            <a:r>
              <a:rPr sz="2000" dirty="0"/>
              <a:t>On: les </a:t>
            </a:r>
            <a:r>
              <a:rPr sz="2000" dirty="0" err="1"/>
              <a:t>trois</a:t>
            </a:r>
            <a:r>
              <a:rPr sz="2000" dirty="0"/>
              <a:t> </a:t>
            </a:r>
            <a:r>
              <a:rPr sz="2000" dirty="0" err="1"/>
              <a:t>valeurs</a:t>
            </a:r>
            <a:r>
              <a:rPr sz="2000" dirty="0"/>
              <a:t> (nous, </a:t>
            </a:r>
            <a:r>
              <a:rPr sz="2000" dirty="0" err="1"/>
              <a:t>ils</a:t>
            </a:r>
            <a:r>
              <a:rPr sz="2000" dirty="0"/>
              <a:t>, </a:t>
            </a:r>
            <a:r>
              <a:rPr sz="2000" dirty="0" err="1"/>
              <a:t>quelqu’un</a:t>
            </a:r>
            <a:r>
              <a:rPr sz="2000" dirty="0"/>
              <a:t>)</a:t>
            </a:r>
          </a:p>
          <a:p>
            <a:r>
              <a:rPr sz="2000" dirty="0"/>
              <a:t>Le </a:t>
            </a:r>
            <a:r>
              <a:rPr sz="2000" dirty="0" err="1"/>
              <a:t>conditionnel</a:t>
            </a:r>
            <a:r>
              <a:rPr sz="2000" dirty="0"/>
              <a:t> </a:t>
            </a:r>
            <a:r>
              <a:rPr sz="2000" dirty="0" err="1"/>
              <a:t>présent</a:t>
            </a:r>
            <a:r>
              <a:rPr sz="2000" dirty="0"/>
              <a:t> de politesse «Je </a:t>
            </a:r>
            <a:r>
              <a:rPr sz="2000" dirty="0" err="1"/>
              <a:t>voudrais</a:t>
            </a:r>
            <a:r>
              <a:rPr sz="2000" dirty="0"/>
              <a:t>», «</a:t>
            </a:r>
            <a:r>
              <a:rPr sz="2000" dirty="0" err="1"/>
              <a:t>J’aimerais</a:t>
            </a:r>
            <a:r>
              <a:rPr sz="2000" dirty="0"/>
              <a:t>», «On </a:t>
            </a:r>
            <a:r>
              <a:rPr sz="2000" dirty="0" err="1"/>
              <a:t>pourrait</a:t>
            </a:r>
            <a:r>
              <a:rPr sz="2000" dirty="0"/>
              <a:t> </a:t>
            </a:r>
            <a:r>
              <a:rPr sz="2000" dirty="0" err="1"/>
              <a:t>avoir</a:t>
            </a:r>
            <a:r>
              <a:rPr sz="2000" dirty="0"/>
              <a:t>»</a:t>
            </a:r>
          </a:p>
          <a:p>
            <a:r>
              <a:rPr sz="2000" dirty="0"/>
              <a:t>Le </a:t>
            </a:r>
            <a:r>
              <a:rPr sz="2000" dirty="0" err="1"/>
              <a:t>futur</a:t>
            </a:r>
            <a:r>
              <a:rPr sz="2000" dirty="0"/>
              <a:t> </a:t>
            </a:r>
            <a:r>
              <a:rPr sz="2000" dirty="0" err="1"/>
              <a:t>proche</a:t>
            </a:r>
            <a:r>
              <a:rPr sz="2000" dirty="0"/>
              <a:t> (je </a:t>
            </a:r>
            <a:r>
              <a:rPr sz="2000" dirty="0" err="1"/>
              <a:t>vais</a:t>
            </a:r>
            <a:r>
              <a:rPr sz="2000" dirty="0"/>
              <a:t> + </a:t>
            </a:r>
            <a:r>
              <a:rPr sz="2000" dirty="0" err="1"/>
              <a:t>infinitif</a:t>
            </a:r>
            <a:r>
              <a:rPr sz="2000" dirty="0"/>
              <a:t>...)</a:t>
            </a:r>
          </a:p>
          <a:p>
            <a:r>
              <a:rPr sz="2000" dirty="0"/>
              <a:t>Le passé </a:t>
            </a:r>
            <a:r>
              <a:rPr sz="2000" dirty="0" err="1"/>
              <a:t>récent</a:t>
            </a:r>
            <a:r>
              <a:rPr sz="2000" dirty="0"/>
              <a:t> (je </a:t>
            </a:r>
            <a:r>
              <a:rPr sz="2000" dirty="0" err="1"/>
              <a:t>viens</a:t>
            </a:r>
            <a:r>
              <a:rPr sz="2000" dirty="0"/>
              <a:t> de + </a:t>
            </a:r>
            <a:r>
              <a:rPr sz="2000" dirty="0" err="1"/>
              <a:t>infinitif</a:t>
            </a:r>
            <a:r>
              <a:rPr sz="2000" dirty="0"/>
              <a:t> ...)</a:t>
            </a:r>
          </a:p>
          <a:p>
            <a:r>
              <a:rPr sz="2000" dirty="0"/>
              <a:t>Les </a:t>
            </a:r>
            <a:r>
              <a:rPr sz="2000" dirty="0" err="1"/>
              <a:t>verbes</a:t>
            </a:r>
            <a:r>
              <a:rPr sz="2000" dirty="0"/>
              <a:t> </a:t>
            </a:r>
            <a:r>
              <a:rPr sz="2000" dirty="0" err="1"/>
              <a:t>modaux</a:t>
            </a:r>
            <a:r>
              <a:rPr sz="2000" dirty="0"/>
              <a:t> et </a:t>
            </a:r>
            <a:r>
              <a:rPr sz="2000" dirty="0" err="1"/>
              <a:t>l’infinitif</a:t>
            </a:r>
            <a:endParaRPr sz="2000" dirty="0"/>
          </a:p>
          <a:p>
            <a:r>
              <a:rPr sz="2000" dirty="0"/>
              <a:t>Le but (pour + nom/</a:t>
            </a:r>
            <a:r>
              <a:rPr sz="2000" dirty="0" err="1"/>
              <a:t>infinitif</a:t>
            </a:r>
            <a:r>
              <a:rPr sz="2000" dirty="0"/>
              <a:t>)</a:t>
            </a:r>
          </a:p>
          <a:p>
            <a:r>
              <a:rPr sz="2000" dirty="0"/>
              <a:t>Le </a:t>
            </a:r>
            <a:r>
              <a:rPr sz="2000" dirty="0" err="1"/>
              <a:t>présent</a:t>
            </a:r>
            <a:endParaRPr sz="2000" dirty="0"/>
          </a:p>
          <a:p>
            <a:r>
              <a:rPr sz="2000" dirty="0"/>
              <a:t>Le </a:t>
            </a:r>
            <a:r>
              <a:rPr sz="2000" dirty="0" err="1"/>
              <a:t>futur</a:t>
            </a:r>
            <a:r>
              <a:rPr sz="2000" dirty="0"/>
              <a:t> simple</a:t>
            </a:r>
          </a:p>
          <a:p>
            <a:r>
              <a:rPr sz="2000" dirty="0"/>
              <a:t>Le passé </a:t>
            </a:r>
            <a:r>
              <a:rPr sz="2000" dirty="0" err="1"/>
              <a:t>composé</a:t>
            </a:r>
            <a:r>
              <a:rPr sz="2000" dirty="0"/>
              <a:t> avec «</a:t>
            </a:r>
            <a:r>
              <a:rPr sz="2000" dirty="0" err="1"/>
              <a:t>avoir</a:t>
            </a:r>
            <a:r>
              <a:rPr sz="2000" dirty="0"/>
              <a:t>», avec «</a:t>
            </a:r>
            <a:r>
              <a:rPr sz="2000" dirty="0" err="1"/>
              <a:t>être</a:t>
            </a:r>
            <a:r>
              <a:rPr sz="2000" dirty="0"/>
              <a:t>»</a:t>
            </a:r>
          </a:p>
          <a:p>
            <a:r>
              <a:rPr sz="2000" dirty="0" err="1"/>
              <a:t>L’imparfait</a:t>
            </a:r>
            <a:r>
              <a:rPr sz="2000" dirty="0"/>
              <a:t> (description </a:t>
            </a:r>
            <a:r>
              <a:rPr sz="2000" dirty="0" err="1"/>
              <a:t>dans</a:t>
            </a:r>
            <a:r>
              <a:rPr sz="2000" dirty="0"/>
              <a:t> le passé)</a:t>
            </a:r>
          </a:p>
          <a:p>
            <a:r>
              <a:rPr sz="2000" dirty="0"/>
              <a:t>Les </a:t>
            </a:r>
            <a:r>
              <a:rPr sz="2000" dirty="0" err="1"/>
              <a:t>verbes</a:t>
            </a:r>
            <a:r>
              <a:rPr sz="2000" dirty="0"/>
              <a:t> </a:t>
            </a:r>
            <a:r>
              <a:rPr sz="2000" dirty="0" err="1"/>
              <a:t>pronominaux</a:t>
            </a:r>
            <a:endParaRPr sz="2000" dirty="0"/>
          </a:p>
          <a:p>
            <a:r>
              <a:rPr sz="2000" dirty="0"/>
              <a:t>Les </a:t>
            </a:r>
            <a:r>
              <a:rPr sz="2000" dirty="0" err="1"/>
              <a:t>verbes</a:t>
            </a:r>
            <a:r>
              <a:rPr sz="2000" dirty="0"/>
              <a:t> </a:t>
            </a:r>
            <a:r>
              <a:rPr sz="2000" dirty="0" err="1"/>
              <a:t>prépositionnels</a:t>
            </a:r>
            <a:r>
              <a:rPr sz="2000" dirty="0"/>
              <a:t> (</a:t>
            </a:r>
            <a:r>
              <a:rPr sz="2000" dirty="0" err="1"/>
              <a:t>arrêter</a:t>
            </a:r>
            <a:r>
              <a:rPr sz="2000" dirty="0"/>
              <a:t> de, </a:t>
            </a:r>
            <a:r>
              <a:rPr sz="2000" dirty="0" err="1"/>
              <a:t>penser</a:t>
            </a:r>
            <a:r>
              <a:rPr sz="2000" dirty="0"/>
              <a:t> à)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766947" y="1134596"/>
            <a:ext cx="11001499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Документы, определяющие содержание КИМ ЕГЭ</a:t>
            </a:r>
            <a:br>
              <a:rPr lang="ru-RU" b="1" dirty="0" smtClean="0"/>
            </a:br>
            <a:endParaRPr dirty="0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725137" y="1828800"/>
            <a:ext cx="10628663" cy="4348163"/>
          </a:xfrm>
        </p:spPr>
        <p:txBody>
          <a:bodyPr>
            <a:norm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000" b="1" i="0" u="none" strike="noStrike" dirty="0">
              <a:latin typeface="+mn-lt"/>
              <a:ea typeface="+mn-ea"/>
              <a:cs typeface="+mn-cs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b="0" i="0" u="none" strike="noStrike" dirty="0" err="1" smtClean="0">
                <a:latin typeface="+mn-lt"/>
                <a:ea typeface="+mn-ea"/>
                <a:cs typeface="+mn-cs"/>
              </a:rPr>
              <a:t>Содержание</a:t>
            </a:r>
            <a:r>
              <a:rPr sz="2000" b="0" i="0" u="none" strike="noStrike" dirty="0" smtClean="0">
                <a:latin typeface="+mn-lt"/>
                <a:ea typeface="+mn-ea"/>
                <a:cs typeface="+mn-cs"/>
              </a:rPr>
              <a:t> КИМ ЕГЭ </a:t>
            </a:r>
            <a:r>
              <a:rPr sz="2000" b="0" i="0" u="none" strike="noStrike" dirty="0" err="1" smtClean="0">
                <a:latin typeface="+mn-lt"/>
                <a:ea typeface="+mn-ea"/>
                <a:cs typeface="+mn-cs"/>
              </a:rPr>
              <a:t>определяется</a:t>
            </a:r>
            <a:r>
              <a:rPr sz="2000" b="0" i="0" u="none" strike="noStrike" dirty="0" smtClean="0">
                <a:latin typeface="+mn-lt"/>
                <a:ea typeface="+mn-ea"/>
                <a:cs typeface="+mn-cs"/>
              </a:rPr>
              <a:t> </a:t>
            </a:r>
            <a:r>
              <a:rPr sz="2000" b="0" i="0" u="none" strike="noStrike" dirty="0" err="1" smtClean="0">
                <a:latin typeface="+mn-lt"/>
                <a:ea typeface="+mn-ea"/>
                <a:cs typeface="+mn-cs"/>
              </a:rPr>
              <a:t>на</a:t>
            </a:r>
            <a:r>
              <a:rPr sz="2000" b="0" i="0" u="none" strike="noStrike" dirty="0" smtClean="0">
                <a:latin typeface="+mn-lt"/>
                <a:ea typeface="+mn-ea"/>
                <a:cs typeface="+mn-cs"/>
              </a:rPr>
              <a:t> </a:t>
            </a:r>
            <a:r>
              <a:rPr sz="2000" b="0" i="0" u="none" strike="noStrike" dirty="0" err="1" smtClean="0">
                <a:latin typeface="+mn-lt"/>
                <a:ea typeface="+mn-ea"/>
                <a:cs typeface="+mn-cs"/>
              </a:rPr>
              <a:t>основе</a:t>
            </a:r>
            <a:r>
              <a:rPr sz="2000" b="0" i="0" u="none" strike="noStrike" dirty="0" smtClean="0">
                <a:latin typeface="+mn-lt"/>
                <a:ea typeface="+mn-ea"/>
                <a:cs typeface="+mn-cs"/>
              </a:rPr>
              <a:t> </a:t>
            </a:r>
            <a:r>
              <a:rPr sz="2000" b="0" i="0" u="none" strike="noStrike" dirty="0" err="1" smtClean="0">
                <a:latin typeface="+mn-lt"/>
                <a:ea typeface="+mn-ea"/>
                <a:cs typeface="+mn-cs"/>
              </a:rPr>
              <a:t>федерального</a:t>
            </a:r>
            <a:endParaRPr sz="2000" b="0" i="0" u="none" strike="noStrike" dirty="0" smtClean="0">
              <a:latin typeface="+mn-lt"/>
              <a:ea typeface="+mn-ea"/>
              <a:cs typeface="+mn-cs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b="0" i="0" u="none" strike="noStrike" dirty="0" err="1" smtClean="0">
                <a:latin typeface="+mn-lt"/>
                <a:ea typeface="+mn-ea"/>
                <a:cs typeface="+mn-cs"/>
              </a:rPr>
              <a:t>государственного</a:t>
            </a:r>
            <a:r>
              <a:rPr sz="2000" b="0" i="0" u="none" strike="noStrike" dirty="0" smtClean="0">
                <a:latin typeface="+mn-lt"/>
                <a:ea typeface="+mn-ea"/>
                <a:cs typeface="+mn-cs"/>
              </a:rPr>
              <a:t> </a:t>
            </a:r>
            <a:r>
              <a:rPr sz="2000" b="0" i="0" u="none" strike="noStrike" dirty="0" err="1" smtClean="0">
                <a:latin typeface="+mn-lt"/>
                <a:ea typeface="+mn-ea"/>
                <a:cs typeface="+mn-cs"/>
              </a:rPr>
              <a:t>образовательного</a:t>
            </a:r>
            <a:r>
              <a:rPr sz="2000" b="0" i="0" u="none" strike="noStrike" dirty="0" smtClean="0">
                <a:latin typeface="+mn-lt"/>
                <a:ea typeface="+mn-ea"/>
                <a:cs typeface="+mn-cs"/>
              </a:rPr>
              <a:t> </a:t>
            </a:r>
            <a:r>
              <a:rPr sz="2000" b="0" i="0" u="none" strike="noStrike" dirty="0" err="1" smtClean="0">
                <a:latin typeface="+mn-lt"/>
                <a:ea typeface="+mn-ea"/>
                <a:cs typeface="+mn-cs"/>
              </a:rPr>
              <a:t>стандарта</a:t>
            </a:r>
            <a:r>
              <a:rPr sz="2000" b="0" i="0" u="none" strike="noStrike" dirty="0" smtClean="0">
                <a:latin typeface="+mn-lt"/>
                <a:ea typeface="+mn-ea"/>
                <a:cs typeface="+mn-cs"/>
              </a:rPr>
              <a:t> </a:t>
            </a:r>
            <a:r>
              <a:rPr sz="2000" b="0" i="0" u="none" strike="noStrike" dirty="0" err="1" smtClean="0">
                <a:latin typeface="+mn-lt"/>
                <a:ea typeface="+mn-ea"/>
                <a:cs typeface="+mn-cs"/>
              </a:rPr>
              <a:t>среднего</a:t>
            </a:r>
            <a:r>
              <a:rPr sz="2000" b="0" i="0" u="none" strike="noStrike" dirty="0" smtClean="0">
                <a:latin typeface="+mn-lt"/>
                <a:ea typeface="+mn-ea"/>
                <a:cs typeface="+mn-cs"/>
              </a:rPr>
              <a:t> </a:t>
            </a:r>
            <a:r>
              <a:rPr sz="2000" b="0" i="0" u="none" strike="noStrike" dirty="0" err="1" smtClean="0">
                <a:latin typeface="+mn-lt"/>
                <a:ea typeface="+mn-ea"/>
                <a:cs typeface="+mn-cs"/>
              </a:rPr>
              <a:t>общего</a:t>
            </a:r>
            <a:r>
              <a:rPr sz="2000" b="0" i="0" u="none" strike="noStrike" dirty="0" smtClean="0">
                <a:latin typeface="+mn-lt"/>
                <a:ea typeface="+mn-ea"/>
                <a:cs typeface="+mn-cs"/>
              </a:rPr>
              <a:t> </a:t>
            </a:r>
            <a:r>
              <a:rPr sz="2000" b="0" i="0" u="none" strike="noStrike" dirty="0" err="1" smtClean="0">
                <a:latin typeface="+mn-lt"/>
                <a:ea typeface="+mn-ea"/>
                <a:cs typeface="+mn-cs"/>
              </a:rPr>
              <a:t>образования</a:t>
            </a:r>
            <a:endParaRPr sz="2000" b="0" i="0" u="none" strike="noStrike" dirty="0" smtClean="0">
              <a:latin typeface="+mn-lt"/>
              <a:ea typeface="+mn-ea"/>
              <a:cs typeface="+mn-cs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b="0" i="0" u="none" strike="noStrike" dirty="0" smtClean="0">
                <a:latin typeface="+mn-lt"/>
                <a:ea typeface="+mn-ea"/>
                <a:cs typeface="+mn-cs"/>
              </a:rPr>
              <a:t>(</a:t>
            </a:r>
            <a:r>
              <a:rPr sz="2000" b="0" i="0" u="none" strike="noStrike" dirty="0" err="1">
                <a:latin typeface="+mn-lt"/>
                <a:ea typeface="+mn-ea"/>
                <a:cs typeface="+mn-cs"/>
              </a:rPr>
              <a:t>далее</a:t>
            </a:r>
            <a:r>
              <a:rPr sz="2000" b="0" i="0" u="none" strike="noStrike" dirty="0">
                <a:latin typeface="+mn-lt"/>
                <a:ea typeface="+mn-ea"/>
                <a:cs typeface="+mn-cs"/>
              </a:rPr>
              <a:t> – ФГОС</a:t>
            </a:r>
            <a:r>
              <a:rPr sz="2000" b="0" i="0" u="none" strike="noStrike" dirty="0" smtClean="0">
                <a:latin typeface="+mn-lt"/>
                <a:ea typeface="+mn-ea"/>
                <a:cs typeface="+mn-cs"/>
              </a:rPr>
              <a:t>)</a:t>
            </a:r>
            <a:r>
              <a:rPr lang="ru-RU" sz="2000" b="0" i="0" u="none" strike="noStrike" dirty="0" smtClean="0">
                <a:latin typeface="+mn-lt"/>
                <a:ea typeface="+mn-ea"/>
                <a:cs typeface="+mn-cs"/>
              </a:rPr>
              <a:t>.</a:t>
            </a:r>
            <a:endParaRPr lang="ru-RU" sz="2000" b="0" i="0" u="none" strike="noStrike" dirty="0">
              <a:latin typeface="+mn-lt"/>
              <a:ea typeface="+mn-ea"/>
              <a:cs typeface="+mn-cs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b="0" i="0" u="none" strike="noStrike" dirty="0" err="1">
                <a:latin typeface="+mn-lt"/>
                <a:ea typeface="+mn-ea"/>
                <a:cs typeface="+mn-cs"/>
              </a:rPr>
              <a:t>Детализированные</a:t>
            </a:r>
            <a:r>
              <a:rPr sz="2000" b="0" i="0" u="none" strike="noStrike" dirty="0">
                <a:latin typeface="+mn-lt"/>
                <a:ea typeface="+mn-ea"/>
                <a:cs typeface="+mn-cs"/>
              </a:rPr>
              <a:t> </a:t>
            </a:r>
            <a:r>
              <a:rPr sz="2000" b="0" i="0" u="none" strike="noStrike" dirty="0" err="1">
                <a:latin typeface="+mn-lt"/>
                <a:ea typeface="+mn-ea"/>
                <a:cs typeface="+mn-cs"/>
              </a:rPr>
              <a:t>требования</a:t>
            </a:r>
            <a:r>
              <a:rPr sz="2000" b="0" i="0" u="none" strike="noStrike" dirty="0">
                <a:latin typeface="+mn-lt"/>
                <a:ea typeface="+mn-ea"/>
                <a:cs typeface="+mn-cs"/>
              </a:rPr>
              <a:t> к </a:t>
            </a:r>
            <a:r>
              <a:rPr sz="2000" b="0" i="0" u="none" strike="noStrike" dirty="0" err="1">
                <a:latin typeface="+mn-lt"/>
                <a:ea typeface="+mn-ea"/>
                <a:cs typeface="+mn-cs"/>
              </a:rPr>
              <a:t>результатам</a:t>
            </a:r>
            <a:r>
              <a:rPr sz="2000" b="0" i="0" u="none" strike="noStrike" dirty="0">
                <a:latin typeface="+mn-lt"/>
                <a:ea typeface="+mn-ea"/>
                <a:cs typeface="+mn-cs"/>
              </a:rPr>
              <a:t> </a:t>
            </a:r>
            <a:r>
              <a:rPr sz="2000" b="0" i="0" u="none" strike="noStrike" dirty="0" err="1">
                <a:latin typeface="+mn-lt"/>
                <a:ea typeface="+mn-ea"/>
                <a:cs typeface="+mn-cs"/>
              </a:rPr>
              <a:t>освоения</a:t>
            </a:r>
            <a:r>
              <a:rPr sz="2000" b="0" i="0" u="none" strike="noStrike" dirty="0">
                <a:latin typeface="+mn-lt"/>
                <a:ea typeface="+mn-ea"/>
                <a:cs typeface="+mn-cs"/>
              </a:rPr>
              <a:t> </a:t>
            </a:r>
            <a:r>
              <a:rPr sz="2000" b="0" i="0" u="none" strike="noStrike" dirty="0" err="1">
                <a:latin typeface="+mn-lt"/>
                <a:ea typeface="+mn-ea"/>
                <a:cs typeface="+mn-cs"/>
              </a:rPr>
              <a:t>основной</a:t>
            </a:r>
            <a:endParaRPr sz="2000" b="0" i="0" u="none" strike="noStrike" dirty="0">
              <a:latin typeface="+mn-lt"/>
              <a:ea typeface="+mn-ea"/>
              <a:cs typeface="+mn-cs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b="0" i="0" u="none" strike="noStrike" dirty="0" err="1">
                <a:latin typeface="+mn-lt"/>
                <a:ea typeface="+mn-ea"/>
                <a:cs typeface="+mn-cs"/>
              </a:rPr>
              <a:t>образовательной</a:t>
            </a:r>
            <a:r>
              <a:rPr sz="2000" b="0" i="0" u="none" strike="noStrike" dirty="0">
                <a:latin typeface="+mn-lt"/>
                <a:ea typeface="+mn-ea"/>
                <a:cs typeface="+mn-cs"/>
              </a:rPr>
              <a:t> </a:t>
            </a:r>
            <a:r>
              <a:rPr sz="2000" b="0" i="0" u="none" strike="noStrike" dirty="0" err="1">
                <a:latin typeface="+mn-lt"/>
                <a:ea typeface="+mn-ea"/>
                <a:cs typeface="+mn-cs"/>
              </a:rPr>
              <a:t>программы</a:t>
            </a:r>
            <a:r>
              <a:rPr sz="2000" b="0" i="0" u="none" strike="noStrike" dirty="0">
                <a:latin typeface="+mn-lt"/>
                <a:ea typeface="+mn-ea"/>
                <a:cs typeface="+mn-cs"/>
              </a:rPr>
              <a:t> </a:t>
            </a:r>
            <a:r>
              <a:rPr sz="2000" b="0" i="0" u="none" strike="noStrike" dirty="0" err="1">
                <a:latin typeface="+mn-lt"/>
                <a:ea typeface="+mn-ea"/>
                <a:cs typeface="+mn-cs"/>
              </a:rPr>
              <a:t>среднего</a:t>
            </a:r>
            <a:r>
              <a:rPr sz="2000" b="0" i="0" u="none" strike="noStrike" dirty="0">
                <a:latin typeface="+mn-lt"/>
                <a:ea typeface="+mn-ea"/>
                <a:cs typeface="+mn-cs"/>
              </a:rPr>
              <a:t> </a:t>
            </a:r>
            <a:r>
              <a:rPr sz="2000" b="0" i="0" u="none" strike="noStrike" dirty="0" err="1">
                <a:latin typeface="+mn-lt"/>
                <a:ea typeface="+mn-ea"/>
                <a:cs typeface="+mn-cs"/>
              </a:rPr>
              <a:t>общего</a:t>
            </a:r>
            <a:r>
              <a:rPr sz="2000" b="0" i="0" u="none" strike="noStrike" dirty="0">
                <a:latin typeface="+mn-lt"/>
                <a:ea typeface="+mn-ea"/>
                <a:cs typeface="+mn-cs"/>
              </a:rPr>
              <a:t> </a:t>
            </a:r>
            <a:r>
              <a:rPr sz="2000" b="0" i="0" u="none" strike="noStrike" dirty="0" err="1">
                <a:latin typeface="+mn-lt"/>
                <a:ea typeface="+mn-ea"/>
                <a:cs typeface="+mn-cs"/>
              </a:rPr>
              <a:t>образования</a:t>
            </a:r>
            <a:r>
              <a:rPr sz="2000" b="0" i="0" u="none" strike="noStrike" dirty="0">
                <a:latin typeface="+mn-lt"/>
                <a:ea typeface="+mn-ea"/>
                <a:cs typeface="+mn-cs"/>
              </a:rPr>
              <a:t>, </a:t>
            </a:r>
            <a:r>
              <a:rPr sz="2000" b="0" i="0" u="none" strike="noStrike" dirty="0" err="1">
                <a:latin typeface="+mn-lt"/>
                <a:ea typeface="+mn-ea"/>
                <a:cs typeface="+mn-cs"/>
              </a:rPr>
              <a:t>проверяемые</a:t>
            </a:r>
            <a:r>
              <a:rPr sz="2000" b="0" i="0" u="none" strike="noStrike" dirty="0">
                <a:latin typeface="+mn-lt"/>
                <a:ea typeface="+mn-ea"/>
                <a:cs typeface="+mn-cs"/>
              </a:rPr>
              <a:t> </a:t>
            </a:r>
            <a:r>
              <a:rPr sz="2000" b="0" i="0" u="none" strike="noStrike" dirty="0" err="1">
                <a:latin typeface="+mn-lt"/>
                <a:ea typeface="+mn-ea"/>
                <a:cs typeface="+mn-cs"/>
              </a:rPr>
              <a:t>на</a:t>
            </a:r>
            <a:endParaRPr sz="2000" b="0" i="0" u="none" strike="noStrike" dirty="0">
              <a:latin typeface="+mn-lt"/>
              <a:ea typeface="+mn-ea"/>
              <a:cs typeface="+mn-cs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b="0" i="0" u="none" strike="noStrike" dirty="0" err="1">
                <a:latin typeface="+mn-lt"/>
                <a:ea typeface="+mn-ea"/>
                <a:cs typeface="+mn-cs"/>
              </a:rPr>
              <a:t>основе</a:t>
            </a:r>
            <a:r>
              <a:rPr sz="2000" b="0" i="0" u="none" strike="noStrike" dirty="0">
                <a:latin typeface="+mn-lt"/>
                <a:ea typeface="+mn-ea"/>
                <a:cs typeface="+mn-cs"/>
              </a:rPr>
              <a:t> </a:t>
            </a:r>
            <a:r>
              <a:rPr sz="2000" b="0" i="0" u="none" strike="noStrike" dirty="0" err="1">
                <a:latin typeface="+mn-lt"/>
                <a:ea typeface="+mn-ea"/>
                <a:cs typeface="+mn-cs"/>
              </a:rPr>
              <a:t>изменённого</a:t>
            </a:r>
            <a:r>
              <a:rPr sz="2000" b="0" i="0" u="none" strike="noStrike" dirty="0">
                <a:latin typeface="+mn-lt"/>
                <a:ea typeface="+mn-ea"/>
                <a:cs typeface="+mn-cs"/>
              </a:rPr>
              <a:t> в 2022 г. ФГОС, </a:t>
            </a:r>
            <a:r>
              <a:rPr sz="2000" b="0" i="0" u="none" strike="noStrike" dirty="0" err="1">
                <a:latin typeface="+mn-lt"/>
                <a:ea typeface="+mn-ea"/>
                <a:cs typeface="+mn-cs"/>
              </a:rPr>
              <a:t>являются</a:t>
            </a:r>
            <a:r>
              <a:rPr sz="2000" b="0" i="0" u="none" strike="noStrike" dirty="0">
                <a:latin typeface="+mn-lt"/>
                <a:ea typeface="+mn-ea"/>
                <a:cs typeface="+mn-cs"/>
              </a:rPr>
              <a:t> </a:t>
            </a:r>
            <a:r>
              <a:rPr sz="2000" b="0" i="0" u="none" strike="noStrike" dirty="0" err="1">
                <a:latin typeface="+mn-lt"/>
                <a:ea typeface="+mn-ea"/>
                <a:cs typeface="+mn-cs"/>
              </a:rPr>
              <a:t>преемственными</a:t>
            </a:r>
            <a:r>
              <a:rPr sz="2000" b="0" i="0" u="none" strike="noStrike" dirty="0">
                <a:latin typeface="+mn-lt"/>
                <a:ea typeface="+mn-ea"/>
                <a:cs typeface="+mn-cs"/>
              </a:rPr>
              <a:t> </a:t>
            </a:r>
            <a:r>
              <a:rPr sz="2000" b="0" i="0" u="none" strike="noStrike" dirty="0" err="1">
                <a:latin typeface="+mn-lt"/>
                <a:ea typeface="+mn-ea"/>
                <a:cs typeface="+mn-cs"/>
              </a:rPr>
              <a:t>по</a:t>
            </a:r>
            <a:endParaRPr sz="2000" b="0" i="0" u="none" strike="noStrike" dirty="0">
              <a:latin typeface="+mn-lt"/>
              <a:ea typeface="+mn-ea"/>
              <a:cs typeface="+mn-cs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b="0" i="0" u="none" strike="noStrike" dirty="0" err="1">
                <a:latin typeface="+mn-lt"/>
                <a:ea typeface="+mn-ea"/>
                <a:cs typeface="+mn-cs"/>
              </a:rPr>
              <a:t>отношению</a:t>
            </a:r>
            <a:r>
              <a:rPr sz="2000" b="0" i="0" u="none" strike="noStrike" dirty="0">
                <a:latin typeface="+mn-lt"/>
                <a:ea typeface="+mn-ea"/>
                <a:cs typeface="+mn-cs"/>
              </a:rPr>
              <a:t> к </a:t>
            </a:r>
            <a:r>
              <a:rPr sz="2000" b="0" i="0" u="none" strike="noStrike" dirty="0" err="1">
                <a:latin typeface="+mn-lt"/>
                <a:ea typeface="+mn-ea"/>
                <a:cs typeface="+mn-cs"/>
              </a:rPr>
              <a:t>требованиям</a:t>
            </a:r>
            <a:r>
              <a:rPr sz="2000" b="0" i="0" u="none" strike="noStrike" dirty="0">
                <a:latin typeface="+mn-lt"/>
                <a:ea typeface="+mn-ea"/>
                <a:cs typeface="+mn-cs"/>
              </a:rPr>
              <a:t> ФГОС 2012 г</a:t>
            </a:r>
            <a:r>
              <a:rPr sz="2000" b="0" i="0" u="none" strike="noStrike" dirty="0" smtClean="0">
                <a:latin typeface="+mn-lt"/>
                <a:ea typeface="+mn-ea"/>
                <a:cs typeface="+mn-cs"/>
              </a:rPr>
              <a:t>.</a:t>
            </a:r>
            <a:endParaRPr lang="ru-RU" sz="2000" b="0" i="0" u="none" strike="noStrike" dirty="0" smtClean="0"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Модель измерительных материалов по иностранному языку ЕГЭ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2024 г. отражает интегрированный характер предмета: в совокупности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задания охватывают основные компоненты иноязычной коммуникативной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компетенции и содержательные линии курса иностранного языка.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dirty="0">
              <a:latin typeface="+mn-lt"/>
              <a:ea typeface="+mn-ea"/>
              <a:cs typeface="+mn-cs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000" b="0" i="0" u="none" strike="noStrike" dirty="0">
              <a:latin typeface="+mn-lt"/>
              <a:ea typeface="+mn-ea"/>
              <a:cs typeface="+mn-cs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800" b="0" i="0" u="none" strike="noStrike" dirty="0">
              <a:latin typeface="+mn-lt"/>
              <a:ea typeface="+mn-ea"/>
              <a:cs typeface="+mn-cs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800" b="0" i="0" u="none" strike="noStrike" dirty="0">
              <a:latin typeface="+mn-lt"/>
              <a:ea typeface="+mn-ea"/>
              <a:cs typeface="+mn-cs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800" b="0" i="0" u="none" strike="noStrike" dirty="0">
              <a:latin typeface="+mn-lt"/>
              <a:ea typeface="+mn-ea"/>
              <a:cs typeface="+mn-cs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800" b="0" i="0" u="none" strike="noStrike" dirty="0">
              <a:latin typeface="+mn-lt"/>
              <a:ea typeface="+mn-ea"/>
              <a:cs typeface="+mn-cs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800" b="0" i="0" u="none" strike="noStrike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938150" y="908965"/>
            <a:ext cx="10415649" cy="741705"/>
          </a:xfrm>
        </p:spPr>
        <p:txBody>
          <a:bodyPr/>
          <a:lstStyle/>
          <a:p>
            <a:r>
              <a:rPr lang="ru-RU" dirty="0" smtClean="0"/>
              <a:t>Грамматические ошибки </a:t>
            </a:r>
            <a:endParaRPr dirty="0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sz="2000" dirty="0"/>
              <a:t>Le </a:t>
            </a:r>
            <a:r>
              <a:rPr sz="2000" dirty="0" err="1"/>
              <a:t>masculin</a:t>
            </a:r>
            <a:r>
              <a:rPr sz="2000" dirty="0"/>
              <a:t> et le </a:t>
            </a:r>
            <a:r>
              <a:rPr sz="2000" dirty="0" err="1"/>
              <a:t>féminin</a:t>
            </a:r>
            <a:endParaRPr sz="2000" dirty="0"/>
          </a:p>
          <a:p>
            <a:r>
              <a:rPr sz="2000" dirty="0"/>
              <a:t>Le </a:t>
            </a:r>
            <a:r>
              <a:rPr sz="2000" dirty="0" err="1"/>
              <a:t>singulier</a:t>
            </a:r>
            <a:r>
              <a:rPr sz="2000" dirty="0"/>
              <a:t> et le </a:t>
            </a:r>
            <a:r>
              <a:rPr sz="2000" dirty="0" err="1"/>
              <a:t>pluriel</a:t>
            </a:r>
            <a:endParaRPr sz="2000" dirty="0"/>
          </a:p>
          <a:p>
            <a:r>
              <a:rPr sz="2000" dirty="0"/>
              <a:t>Les articles </a:t>
            </a:r>
            <a:r>
              <a:rPr sz="2000" dirty="0" err="1"/>
              <a:t>définis</a:t>
            </a:r>
            <a:r>
              <a:rPr sz="2000" dirty="0"/>
              <a:t>, </a:t>
            </a:r>
            <a:r>
              <a:rPr sz="2000" dirty="0" err="1"/>
              <a:t>indéfinis</a:t>
            </a:r>
            <a:r>
              <a:rPr sz="2000" dirty="0"/>
              <a:t>, le </a:t>
            </a:r>
            <a:r>
              <a:rPr sz="2000" dirty="0" err="1"/>
              <a:t>partitif</a:t>
            </a:r>
            <a:endParaRPr sz="2000" dirty="0"/>
          </a:p>
          <a:p>
            <a:r>
              <a:rPr sz="2000" dirty="0"/>
              <a:t>Les </a:t>
            </a:r>
            <a:r>
              <a:rPr sz="2000" dirty="0" err="1"/>
              <a:t>pronoms</a:t>
            </a:r>
            <a:r>
              <a:rPr sz="2000" dirty="0"/>
              <a:t> </a:t>
            </a:r>
            <a:r>
              <a:rPr sz="2000" dirty="0" err="1"/>
              <a:t>personnels</a:t>
            </a:r>
            <a:r>
              <a:rPr sz="2000" dirty="0"/>
              <a:t> (</a:t>
            </a:r>
            <a:r>
              <a:rPr sz="2000" dirty="0" err="1"/>
              <a:t>sujets</a:t>
            </a:r>
            <a:r>
              <a:rPr sz="2000" dirty="0"/>
              <a:t>, </a:t>
            </a:r>
            <a:r>
              <a:rPr sz="2000" dirty="0" err="1"/>
              <a:t>toniques</a:t>
            </a:r>
            <a:r>
              <a:rPr sz="2000" dirty="0"/>
              <a:t>)</a:t>
            </a:r>
          </a:p>
          <a:p>
            <a:r>
              <a:rPr sz="2000" dirty="0"/>
              <a:t>Les </a:t>
            </a:r>
            <a:r>
              <a:rPr sz="2000" dirty="0" err="1"/>
              <a:t>adjectifs</a:t>
            </a:r>
            <a:r>
              <a:rPr sz="2000" dirty="0"/>
              <a:t> </a:t>
            </a:r>
            <a:r>
              <a:rPr sz="2000" dirty="0" err="1"/>
              <a:t>possessifs</a:t>
            </a:r>
            <a:r>
              <a:rPr sz="2000" dirty="0"/>
              <a:t> et </a:t>
            </a:r>
            <a:r>
              <a:rPr sz="2000" dirty="0" err="1"/>
              <a:t>démonstratifs</a:t>
            </a:r>
            <a:endParaRPr sz="2000" dirty="0"/>
          </a:p>
          <a:p>
            <a:r>
              <a:rPr sz="2000" dirty="0"/>
              <a:t>Les </a:t>
            </a:r>
            <a:r>
              <a:rPr sz="2000" dirty="0" err="1"/>
              <a:t>adjectifs</a:t>
            </a:r>
            <a:r>
              <a:rPr sz="2000" dirty="0"/>
              <a:t> </a:t>
            </a:r>
            <a:r>
              <a:rPr sz="2000" dirty="0" err="1"/>
              <a:t>indéfinis</a:t>
            </a:r>
            <a:r>
              <a:rPr sz="2000" dirty="0"/>
              <a:t> (tout/</a:t>
            </a:r>
            <a:r>
              <a:rPr sz="2000" dirty="0" err="1"/>
              <a:t>toute</a:t>
            </a:r>
            <a:r>
              <a:rPr sz="2000" dirty="0"/>
              <a:t>/</a:t>
            </a:r>
            <a:r>
              <a:rPr sz="2000" dirty="0" err="1"/>
              <a:t>tous</a:t>
            </a:r>
            <a:r>
              <a:rPr sz="2000" dirty="0"/>
              <a:t>/</a:t>
            </a:r>
            <a:r>
              <a:rPr sz="2000" dirty="0" err="1"/>
              <a:t>toutes</a:t>
            </a:r>
            <a:r>
              <a:rPr sz="2000" dirty="0"/>
              <a:t>)</a:t>
            </a:r>
          </a:p>
          <a:p>
            <a:r>
              <a:rPr sz="2000" dirty="0"/>
              <a:t>Les </a:t>
            </a:r>
            <a:r>
              <a:rPr sz="2000" dirty="0" err="1"/>
              <a:t>pronoms</a:t>
            </a:r>
            <a:r>
              <a:rPr sz="2000" dirty="0"/>
              <a:t> </a:t>
            </a:r>
            <a:r>
              <a:rPr sz="2000" dirty="0" err="1"/>
              <a:t>possessifs</a:t>
            </a:r>
            <a:endParaRPr sz="2000" dirty="0"/>
          </a:p>
          <a:p>
            <a:r>
              <a:rPr sz="2000" dirty="0"/>
              <a:t>Les </a:t>
            </a:r>
            <a:r>
              <a:rPr sz="2000" dirty="0" err="1"/>
              <a:t>pronoms</a:t>
            </a:r>
            <a:r>
              <a:rPr sz="2000" dirty="0"/>
              <a:t> </a:t>
            </a:r>
            <a:r>
              <a:rPr sz="2000" dirty="0" err="1"/>
              <a:t>compléments</a:t>
            </a:r>
            <a:r>
              <a:rPr sz="2000" dirty="0"/>
              <a:t> (COD et COI)</a:t>
            </a:r>
          </a:p>
          <a:p>
            <a:r>
              <a:rPr sz="2000" dirty="0"/>
              <a:t>Les </a:t>
            </a:r>
            <a:r>
              <a:rPr sz="2000" dirty="0" err="1"/>
              <a:t>pronoms</a:t>
            </a:r>
            <a:r>
              <a:rPr sz="2000" dirty="0"/>
              <a:t> EN (</a:t>
            </a:r>
            <a:r>
              <a:rPr sz="2000" dirty="0" err="1"/>
              <a:t>quantité</a:t>
            </a:r>
            <a:r>
              <a:rPr sz="2000" dirty="0"/>
              <a:t>) et Y (lieu)</a:t>
            </a:r>
          </a:p>
          <a:p>
            <a:r>
              <a:rPr sz="2000" dirty="0"/>
              <a:t>Les </a:t>
            </a:r>
            <a:r>
              <a:rPr sz="2000" dirty="0" err="1"/>
              <a:t>pronoms</a:t>
            </a:r>
            <a:r>
              <a:rPr sz="2000" dirty="0"/>
              <a:t> </a:t>
            </a:r>
            <a:r>
              <a:rPr sz="2000" dirty="0" err="1"/>
              <a:t>relatifs</a:t>
            </a:r>
            <a:r>
              <a:rPr sz="2000" dirty="0"/>
              <a:t> (qui/</a:t>
            </a:r>
            <a:r>
              <a:rPr sz="2000" dirty="0" err="1"/>
              <a:t>que</a:t>
            </a:r>
            <a:r>
              <a:rPr sz="2000" dirty="0"/>
              <a:t>, </a:t>
            </a:r>
            <a:r>
              <a:rPr sz="2000" dirty="0" err="1"/>
              <a:t>où</a:t>
            </a:r>
            <a:r>
              <a:rPr sz="2000" dirty="0"/>
              <a:t>)</a:t>
            </a:r>
          </a:p>
          <a:p>
            <a:r>
              <a:rPr sz="2000" dirty="0"/>
              <a:t>Les </a:t>
            </a:r>
            <a:r>
              <a:rPr sz="2000" dirty="0" err="1"/>
              <a:t>adjectifs</a:t>
            </a:r>
            <a:r>
              <a:rPr sz="2000" dirty="0"/>
              <a:t> (la place et les accords)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Грамматические ошибки</a:t>
            </a:r>
            <a:endParaRPr dirty="0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t>La comparaison, le superlatif</a:t>
            </a:r>
          </a:p>
          <a:p>
            <a:r>
              <a:t>Les adverbes de quantité : un peu (de), beaucoup (de), pas (de), assez (de)</a:t>
            </a:r>
          </a:p>
          <a:p>
            <a:r>
              <a:t>Les prépositions de lieu (à, au, de, chez, avec, dans)</a:t>
            </a:r>
          </a:p>
          <a:p>
            <a:r>
              <a:t>Les adverbes de lieu (ici, là)</a:t>
            </a:r>
          </a:p>
          <a:p>
            <a:r>
              <a:t>Les prépositions de temps (à 7h, en 2015)</a:t>
            </a:r>
          </a:p>
          <a:p>
            <a:r>
              <a:t>Les adverbes de temps (maintenant, bientôt, demain)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Изменение формулировки задания 4</a:t>
            </a:r>
            <a:endParaRPr lang="ru-RU" dirty="0"/>
          </a:p>
        </p:txBody>
      </p:sp>
      <p:pic>
        <p:nvPicPr>
          <p:cNvPr id="7" name="Изображение 8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2509952"/>
            <a:ext cx="5495925" cy="2085975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01604" y="2652184"/>
            <a:ext cx="6660863" cy="190794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Изменение формулировки задания 38</a:t>
            </a:r>
            <a:endParaRPr lang="ru-RU" dirty="0"/>
          </a:p>
        </p:txBody>
      </p:sp>
      <p:pic>
        <p:nvPicPr>
          <p:cNvPr id="4" name="Изображение 5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688397" y="2707254"/>
            <a:ext cx="5162550" cy="1952625"/>
          </a:xfrm>
          <a:prstGeom prst="rect">
            <a:avLst/>
          </a:prstGeom>
        </p:spPr>
      </p:pic>
      <p:pic>
        <p:nvPicPr>
          <p:cNvPr id="5" name="Изображение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848495" y="2701945"/>
            <a:ext cx="5643234" cy="200068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к заданию 4</a:t>
            </a:r>
            <a:endParaRPr lang="ru-RU" dirty="0"/>
          </a:p>
        </p:txBody>
      </p:sp>
      <p:pic>
        <p:nvPicPr>
          <p:cNvPr id="4" name="Изображение 7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6595114" y="724395"/>
            <a:ext cx="4886768" cy="5878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структуры КИМ ЕГЭ 2024 и 2023 года</a:t>
            </a:r>
            <a:endParaRPr dirty="0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52887" y="2227127"/>
            <a:ext cx="5722208" cy="2843333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00997" y="2344743"/>
            <a:ext cx="5788239" cy="26081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на </a:t>
            </a:r>
            <a:r>
              <a:rPr lang="ru-RU" dirty="0" err="1" smtClean="0"/>
              <a:t>аудирование</a:t>
            </a:r>
            <a:r>
              <a:rPr lang="ru-RU" dirty="0" smtClean="0"/>
              <a:t> в КИМ ЕГЭ 2024 и 2023 года</a:t>
            </a:r>
            <a:endParaRPr dirty="0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02524" y="2152507"/>
            <a:ext cx="4863127" cy="339327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28067" y="2116881"/>
            <a:ext cx="49911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на чтение в КИМ ЕГЭ 2024 и 2023 года</a:t>
            </a:r>
            <a:endParaRPr dirty="0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50075" y="2189135"/>
            <a:ext cx="5381625" cy="238125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21632" y="2234889"/>
            <a:ext cx="5093379" cy="22659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43577" y="1000510"/>
            <a:ext cx="11631475" cy="5033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1" y="422076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Распределение заданий по уровням сложности</a:t>
            </a:r>
            <a:endParaRPr sz="2800" dirty="0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16331" y="1360597"/>
            <a:ext cx="6647590" cy="2380131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0189" y="3872852"/>
            <a:ext cx="7021905" cy="22697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38200" y="1075681"/>
            <a:ext cx="10956195" cy="2543116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88148" y="3429000"/>
            <a:ext cx="10617131" cy="27479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38200" y="1300134"/>
            <a:ext cx="10681976" cy="3244936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46311" y="4662224"/>
            <a:ext cx="9807490" cy="11830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choolPresentation">
  <a:themeElements>
    <a:clrScheme name="SchoolPresentation">
      <a:dk1>
        <a:sysClr val="windowText" lastClr="000000"/>
      </a:dk1>
      <a:lt1>
        <a:sysClr val="window" lastClr="FFFFFF"/>
      </a:lt1>
      <a:dk2>
        <a:srgbClr val="1E999B"/>
      </a:dk2>
      <a:lt2>
        <a:srgbClr val="E7E6E6"/>
      </a:lt2>
      <a:accent1>
        <a:srgbClr val="ED563F"/>
      </a:accent1>
      <a:accent2>
        <a:srgbClr val="52B8E1"/>
      </a:accent2>
      <a:accent3>
        <a:srgbClr val="F8B54D"/>
      </a:accent3>
      <a:accent4>
        <a:srgbClr val="009672"/>
      </a:accent4>
      <a:accent5>
        <a:srgbClr val="518AC4"/>
      </a:accent5>
      <a:accent6>
        <a:srgbClr val="FFAD95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Arab" typeface="Times New Roman"/>
        <a:font script="Beng" typeface="Vrinda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Hans" typeface="宋体"/>
        <a:font script="Hant" typeface="新細明體"/>
        <a:font script="Jpan" typeface="メイリオ"/>
      </a:majorFont>
      <a:minorFont>
        <a:latin typeface="Century Gothic"/>
        <a:ea typeface=""/>
        <a:cs typeface=""/>
        <a:font script="Arab" typeface="Arial"/>
        <a:font script="Beng" typeface="Vrinda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Hans" typeface="宋体"/>
        <a:font script="Hant" typeface="新細明體"/>
        <a:font script="Jpan" typeface="メイリオ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Офис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сна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496</Words>
  <Application>Microsoft Office PowerPoint</Application>
  <PresentationFormat>Произвольный</PresentationFormat>
  <Paragraphs>91</Paragraphs>
  <Slides>25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SchoolPresentation</vt:lpstr>
      <vt:lpstr>Актуальные вопросы содержания КИМ ЕГЭ по французскому языку для проведения ГИА в 2024 году</vt:lpstr>
      <vt:lpstr>Документы, определяющие содержание КИМ ЕГЭ </vt:lpstr>
      <vt:lpstr>Сравнение структуры КИМ ЕГЭ 2024 и 2023 года</vt:lpstr>
      <vt:lpstr>Задания на аудирование в КИМ ЕГЭ 2024 и 2023 года</vt:lpstr>
      <vt:lpstr>Задания на чтение в КИМ ЕГЭ 2024 и 2023 года</vt:lpstr>
      <vt:lpstr>Слайд 6</vt:lpstr>
      <vt:lpstr>Распределение заданий по уровням сложности</vt:lpstr>
      <vt:lpstr>Слайд 8</vt:lpstr>
      <vt:lpstr>Слайд 9</vt:lpstr>
      <vt:lpstr>Кодификатор содержания заданий 2024 года года</vt:lpstr>
      <vt:lpstr>Слайд 11</vt:lpstr>
      <vt:lpstr>Выполнение заданий ЕГЭ в 2023 году</vt:lpstr>
      <vt:lpstr>Слайд 13</vt:lpstr>
      <vt:lpstr>Слайд 14</vt:lpstr>
      <vt:lpstr>Задание 3 устной части</vt:lpstr>
      <vt:lpstr>Слайд 16</vt:lpstr>
      <vt:lpstr>Слайд 17</vt:lpstr>
      <vt:lpstr>Слайд 18</vt:lpstr>
      <vt:lpstr>Грамматические ошибки</vt:lpstr>
      <vt:lpstr>Грамматические ошибки </vt:lpstr>
      <vt:lpstr>Грамматические ошибки</vt:lpstr>
      <vt:lpstr>Изменение формулировки задания 4</vt:lpstr>
      <vt:lpstr>Изменение формулировки задания 38</vt:lpstr>
      <vt:lpstr>Критерии к заданию 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 Казаковаsdfsdfsdf</dc:creator>
  <cp:lastModifiedBy>Сергей</cp:lastModifiedBy>
  <cp:revision>11</cp:revision>
  <dcterms:created xsi:type="dcterms:W3CDTF">2020-03-05T14:10:43Z</dcterms:created>
  <dcterms:modified xsi:type="dcterms:W3CDTF">2023-10-23T15:09:40Z</dcterms:modified>
</cp:coreProperties>
</file>