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notesMasterIdLst>
    <p:notesMasterId r:id="rId17"/>
  </p:notesMasterIdLst>
  <p:sldIdLst>
    <p:sldId id="264" r:id="rId2"/>
    <p:sldId id="312" r:id="rId3"/>
    <p:sldId id="289" r:id="rId4"/>
    <p:sldId id="323" r:id="rId5"/>
    <p:sldId id="322" r:id="rId6"/>
    <p:sldId id="331" r:id="rId7"/>
    <p:sldId id="326" r:id="rId8"/>
    <p:sldId id="325" r:id="rId9"/>
    <p:sldId id="324" r:id="rId10"/>
    <p:sldId id="330" r:id="rId11"/>
    <p:sldId id="328" r:id="rId12"/>
    <p:sldId id="296" r:id="rId13"/>
    <p:sldId id="329" r:id="rId14"/>
    <p:sldId id="302" r:id="rId15"/>
    <p:sldId id="313" r:id="rId16"/>
  </p:sldIdLst>
  <p:sldSz cx="9144000" cy="6858000" type="screen4x3"/>
  <p:notesSz cx="6858000" cy="9144000"/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329" autoAdjust="0"/>
  </p:normalViewPr>
  <p:slideViewPr>
    <p:cSldViewPr>
      <p:cViewPr>
        <p:scale>
          <a:sx n="73" d="100"/>
          <a:sy n="73" d="100"/>
        </p:scale>
        <p:origin x="-2724" y="-9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40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40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0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B18FB9E-8CF7-47E0-B0FC-B7311DF42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9938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929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929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44A0A-ABF8-4054-8F3A-AA2C59DC2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3617284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AC087-2957-4E0F-9898-A66C2B75D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957511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286FB-3175-4DBB-BC30-35304B9FB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9241524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F604F-BDE4-4C61-BC4E-4EF01A5FC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710165"/>
      </p:ext>
    </p:extLst>
  </p:cSld>
  <p:clrMapOvr>
    <a:masterClrMapping/>
  </p:clrMapOvr>
  <p:transition spd="slow">
    <p:cover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F0B8C-284C-494D-9E99-9575320F7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5264439"/>
      </p:ext>
    </p:extLst>
  </p:cSld>
  <p:clrMapOvr>
    <a:masterClrMapping/>
  </p:clrMapOvr>
  <p:transition spd="slow">
    <p:cover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E57C8-42A7-44A2-A3E8-12A8A07CC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1254262"/>
      </p:ext>
    </p:extLst>
  </p:cSld>
  <p:clrMapOvr>
    <a:masterClrMapping/>
  </p:clrMapOvr>
  <p:transition spd="slow">
    <p:cover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174E5-0BAC-4BCA-B607-8C9FBB2E0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1961338"/>
      </p:ext>
    </p:extLst>
  </p:cSld>
  <p:clrMapOvr>
    <a:masterClrMapping/>
  </p:clrMapOvr>
  <p:transition spd="slow">
    <p:cover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30AE3-65D7-4E56-8690-56C1B8B43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0286602"/>
      </p:ext>
    </p:extLst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43B56-4FEC-4F05-B93F-B207B6D98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0507734"/>
      </p:ext>
    </p:extLst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8C380-2ECD-40CA-A275-067FC2BE7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6217974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F704B-FF99-4074-AC89-2A92AB3A7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0220206"/>
      </p:ext>
    </p:extLst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1D36F-9517-4B33-B41C-E0A9EA877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3353603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53B1F-CF38-4C3D-82F6-BD12E1E2E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2036393"/>
      </p:ext>
    </p:extLst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02E9-3C61-42C0-B24C-66F580DCB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3637150"/>
      </p:ext>
    </p:extLst>
  </p:cSld>
  <p:clrMapOvr>
    <a:masterClrMapping/>
  </p:clrMapOvr>
  <p:transition spd="slow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7C5D5-6878-4FC4-9BB0-18324742C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9648441"/>
      </p:ext>
    </p:extLst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759D-A5E9-475A-9675-2C9256E1C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8881137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40C61978-4114-4543-A209-BD6E37ED6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endParaRPr lang="ru-RU" altLang="ru-RU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endParaRPr lang="ru-RU" altLang="ru-RU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endParaRPr lang="ru-RU" alt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918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  <p:sldLayoutId id="2147484215" r:id="rId12"/>
    <p:sldLayoutId id="2147484216" r:id="rId13"/>
    <p:sldLayoutId id="2147484217" r:id="rId14"/>
    <p:sldLayoutId id="2147484218" r:id="rId15"/>
    <p:sldLayoutId id="2147484219" r:id="rId16"/>
  </p:sldLayoutIdLst>
  <p:transition spd="slow">
    <p:cover dir="r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492896"/>
            <a:ext cx="9144000" cy="4176192"/>
          </a:xfrm>
        </p:spPr>
        <p:txBody>
          <a:bodyPr/>
          <a:lstStyle/>
          <a:p>
            <a:pPr marL="990600" indent="-549275" algn="ctr" eaLnBrk="1" hangingPunct="1">
              <a:buFont typeface="Wingdings" pitchFamily="2" charset="2"/>
              <a:buNone/>
            </a:pPr>
            <a:r>
              <a:rPr lang="ru-RU" altLang="ru-RU" sz="2800" b="1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chemeClr val="bg2"/>
                </a:solidFill>
                <a:latin typeface="Times New Roman" pitchFamily="18" charset="0"/>
              </a:rPr>
              <a:t>«Предметная область «Основы безопасности жизнедеятельности» как важная составляющая  гражданско-патриотического воспитания</a:t>
            </a:r>
            <a:r>
              <a:rPr lang="ru-RU" sz="2800" b="1" i="1" dirty="0" smtClean="0">
                <a:solidFill>
                  <a:schemeClr val="bg2"/>
                </a:solidFill>
              </a:rPr>
              <a:t>»</a:t>
            </a:r>
            <a:r>
              <a:rPr lang="ru-RU" sz="2800" b="1" i="1" dirty="0" smtClean="0">
                <a:solidFill>
                  <a:schemeClr val="bg2"/>
                </a:solidFill>
              </a:rPr>
              <a:t> </a:t>
            </a:r>
          </a:p>
          <a:p>
            <a:pPr marL="990600" indent="-549275" algn="r" eaLnBrk="1" hangingPunct="1">
              <a:buFont typeface="Wingdings" pitchFamily="2" charset="2"/>
              <a:buNone/>
            </a:pPr>
            <a:endParaRPr lang="ru-RU" sz="2800" b="1" i="1" dirty="0" smtClean="0">
              <a:solidFill>
                <a:schemeClr val="bg2"/>
              </a:solidFill>
            </a:endParaRPr>
          </a:p>
          <a:p>
            <a:pPr marL="990600" indent="-549275" algn="r" eaLnBrk="1" hangingPunct="1">
              <a:buFont typeface="Wingdings" pitchFamily="2" charset="2"/>
              <a:buNone/>
            </a:pPr>
            <a:r>
              <a:rPr lang="ru-RU" sz="2400" b="1" i="1" dirty="0" smtClean="0">
                <a:solidFill>
                  <a:schemeClr val="bg2"/>
                </a:solidFill>
              </a:rPr>
              <a:t>Гаврилина С.Н.,</a:t>
            </a:r>
          </a:p>
          <a:p>
            <a:pPr marL="990600" indent="-549275" algn="r" eaLnBrk="1" hangingPunct="1">
              <a:buFont typeface="Wingdings" pitchFamily="2" charset="2"/>
              <a:buNone/>
            </a:pPr>
            <a:r>
              <a:rPr lang="ru-RU" sz="1800" b="1" i="1" dirty="0" smtClean="0">
                <a:solidFill>
                  <a:schemeClr val="bg2"/>
                </a:solidFill>
              </a:rPr>
              <a:t>учитель ОБЖ</a:t>
            </a:r>
          </a:p>
          <a:p>
            <a:pPr marL="990600" indent="-549275" algn="r" eaLnBrk="1" hangingPunct="1">
              <a:buFont typeface="Wingdings" pitchFamily="2" charset="2"/>
              <a:buNone/>
            </a:pPr>
            <a:r>
              <a:rPr lang="ru-RU" sz="1800" b="1" i="1" dirty="0" smtClean="0">
                <a:solidFill>
                  <a:schemeClr val="bg2"/>
                </a:solidFill>
              </a:rPr>
              <a:t>МБОУ ЦО № 20</a:t>
            </a:r>
          </a:p>
          <a:p>
            <a:pPr marL="990600" indent="-549275" algn="ctr" eaLnBrk="1" hangingPunct="1">
              <a:lnSpc>
                <a:spcPct val="90000"/>
              </a:lnSpc>
              <a:buNone/>
            </a:pPr>
            <a:endParaRPr lang="ru-RU" altLang="ru-RU" sz="2800" b="1" i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  <a:p>
            <a:pPr marL="990600" indent="-549275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400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marL="990600" indent="-549275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400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marL="990600" indent="-549275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400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marL="990600" indent="-549275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400" i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marL="990600" indent="-549275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400" i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61818" name="Rectangle 26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229600" cy="216024"/>
          </a:xfrm>
        </p:spPr>
        <p:txBody>
          <a:bodyPr/>
          <a:lstStyle/>
          <a:p>
            <a:r>
              <a:rPr lang="ru-RU" altLang="ru-RU" sz="1800" b="1" dirty="0" smtClean="0">
                <a:solidFill>
                  <a:srgbClr val="C00000"/>
                </a:solidFill>
              </a:rPr>
              <a:t/>
            </a:r>
            <a:br>
              <a:rPr lang="ru-RU" altLang="ru-RU" sz="1800" b="1" dirty="0" smtClean="0">
                <a:solidFill>
                  <a:srgbClr val="C00000"/>
                </a:solidFill>
              </a:rPr>
            </a:br>
            <a:r>
              <a:rPr lang="ru-RU" altLang="ru-RU" sz="1800" b="1" dirty="0" smtClean="0">
                <a:solidFill>
                  <a:srgbClr val="C00000"/>
                </a:solidFill>
              </a:rPr>
              <a:t/>
            </a:r>
            <a:br>
              <a:rPr lang="ru-RU" altLang="ru-RU" sz="1800" b="1" dirty="0" smtClean="0">
                <a:solidFill>
                  <a:srgbClr val="C00000"/>
                </a:solidFill>
              </a:rPr>
            </a:br>
            <a:r>
              <a:rPr lang="ru-RU" altLang="ru-RU" sz="1800" b="1" dirty="0" smtClean="0">
                <a:solidFill>
                  <a:srgbClr val="C00000"/>
                </a:solidFill>
              </a:rPr>
              <a:t/>
            </a:r>
            <a:br>
              <a:rPr lang="ru-RU" altLang="ru-RU" sz="1800" b="1" dirty="0" smtClean="0">
                <a:solidFill>
                  <a:srgbClr val="C00000"/>
                </a:solidFill>
              </a:rPr>
            </a:br>
            <a:r>
              <a:rPr lang="ru-RU" altLang="ru-RU" sz="1800" b="1" dirty="0" smtClean="0">
                <a:solidFill>
                  <a:srgbClr val="C00000"/>
                </a:solidFill>
              </a:rPr>
              <a:t/>
            </a:r>
            <a:br>
              <a:rPr lang="ru-RU" altLang="ru-RU" sz="1800" b="1" dirty="0" smtClean="0">
                <a:solidFill>
                  <a:srgbClr val="C00000"/>
                </a:solidFill>
              </a:rPr>
            </a:br>
            <a:r>
              <a:rPr lang="ru-RU" altLang="ru-RU" sz="1800" b="1" dirty="0" smtClean="0">
                <a:solidFill>
                  <a:srgbClr val="C00000"/>
                </a:solidFill>
              </a:rPr>
              <a:t/>
            </a:r>
            <a:br>
              <a:rPr lang="ru-RU" altLang="ru-RU" sz="1800" b="1" dirty="0" smtClean="0">
                <a:solidFill>
                  <a:srgbClr val="C00000"/>
                </a:solidFill>
              </a:rPr>
            </a:br>
            <a:r>
              <a:rPr lang="ru-RU" altLang="ru-RU" sz="1800" b="1" dirty="0" smtClean="0">
                <a:solidFill>
                  <a:srgbClr val="C00000"/>
                </a:solidFill>
              </a:rPr>
              <a:t/>
            </a:r>
            <a:br>
              <a:rPr lang="ru-RU" altLang="ru-RU" sz="1800" b="1" dirty="0" smtClean="0">
                <a:solidFill>
                  <a:srgbClr val="C00000"/>
                </a:solidFill>
              </a:rPr>
            </a:br>
            <a:r>
              <a:rPr lang="ru-RU" altLang="ru-RU" sz="1800" b="1" dirty="0" smtClean="0">
                <a:solidFill>
                  <a:srgbClr val="C00000"/>
                </a:solidFill>
              </a:rPr>
              <a:t/>
            </a:r>
            <a:br>
              <a:rPr lang="ru-RU" altLang="ru-RU" sz="1800" b="1" dirty="0" smtClean="0">
                <a:solidFill>
                  <a:srgbClr val="C00000"/>
                </a:solidFill>
              </a:rPr>
            </a:br>
            <a:r>
              <a:rPr lang="ru-RU" altLang="ru-RU" sz="1800" b="1" dirty="0" smtClean="0">
                <a:solidFill>
                  <a:srgbClr val="C00000"/>
                </a:solidFill>
              </a:rPr>
              <a:t/>
            </a:r>
            <a:br>
              <a:rPr lang="ru-RU" altLang="ru-RU" sz="1800" b="1" dirty="0" smtClean="0">
                <a:solidFill>
                  <a:srgbClr val="C00000"/>
                </a:solidFill>
              </a:rPr>
            </a:br>
            <a:r>
              <a:rPr lang="ru-RU" altLang="ru-RU" sz="1800" b="1" dirty="0" smtClean="0">
                <a:solidFill>
                  <a:srgbClr val="C00000"/>
                </a:solidFill>
              </a:rPr>
              <a:t/>
            </a:r>
            <a:br>
              <a:rPr lang="ru-RU" altLang="ru-RU" sz="1800" b="1" dirty="0" smtClean="0">
                <a:solidFill>
                  <a:srgbClr val="C00000"/>
                </a:solidFill>
              </a:rPr>
            </a:br>
            <a:r>
              <a:rPr lang="ru-RU" altLang="ru-RU" sz="1800" b="1" dirty="0" smtClean="0">
                <a:solidFill>
                  <a:srgbClr val="C00000"/>
                </a:solidFill>
              </a:rPr>
              <a:t/>
            </a:r>
            <a:br>
              <a:rPr lang="ru-RU" altLang="ru-RU" sz="1800" b="1" dirty="0" smtClean="0">
                <a:solidFill>
                  <a:srgbClr val="C00000"/>
                </a:solidFill>
              </a:rPr>
            </a:br>
            <a:r>
              <a:rPr lang="ru-RU" altLang="ru-RU" sz="1800" b="1" dirty="0" smtClean="0">
                <a:solidFill>
                  <a:srgbClr val="C00000"/>
                </a:solidFill>
              </a:rPr>
              <a:t/>
            </a:r>
            <a:br>
              <a:rPr lang="ru-RU" altLang="ru-RU" sz="1800" b="1" dirty="0" smtClean="0">
                <a:solidFill>
                  <a:srgbClr val="C00000"/>
                </a:solidFill>
              </a:rPr>
            </a:br>
            <a:r>
              <a:rPr lang="ru-RU" altLang="ru-RU" sz="1800" b="1" dirty="0" smtClean="0">
                <a:solidFill>
                  <a:srgbClr val="C00000"/>
                </a:solidFill>
              </a:rPr>
              <a:t/>
            </a:r>
            <a:br>
              <a:rPr lang="ru-RU" altLang="ru-RU" sz="1800" b="1" dirty="0" smtClean="0">
                <a:solidFill>
                  <a:srgbClr val="C00000"/>
                </a:solidFill>
              </a:rPr>
            </a:br>
            <a:r>
              <a:rPr lang="ru-RU" altLang="ru-RU" sz="1800" b="1" dirty="0" smtClean="0">
                <a:solidFill>
                  <a:srgbClr val="C00000"/>
                </a:solidFill>
              </a:rPr>
              <a:t/>
            </a:r>
            <a:br>
              <a:rPr lang="ru-RU" altLang="ru-RU" sz="1800" b="1" dirty="0" smtClean="0">
                <a:solidFill>
                  <a:srgbClr val="C00000"/>
                </a:solidFill>
              </a:rPr>
            </a:br>
            <a:r>
              <a:rPr lang="ru-RU" altLang="ru-RU" sz="1800" b="1" dirty="0" smtClean="0">
                <a:solidFill>
                  <a:srgbClr val="C00000"/>
                </a:solidFill>
              </a:rPr>
              <a:t/>
            </a:r>
            <a:br>
              <a:rPr lang="ru-RU" altLang="ru-RU" sz="1800" b="1" dirty="0" smtClean="0">
                <a:solidFill>
                  <a:srgbClr val="C00000"/>
                </a:solidFill>
              </a:rPr>
            </a:br>
            <a:r>
              <a:rPr lang="ru-RU" altLang="ru-RU" sz="1800" b="1" dirty="0" smtClean="0">
                <a:solidFill>
                  <a:srgbClr val="C00000"/>
                </a:solidFill>
              </a:rPr>
              <a:t/>
            </a:r>
            <a:br>
              <a:rPr lang="ru-RU" altLang="ru-RU" sz="1800" b="1" dirty="0" smtClean="0">
                <a:solidFill>
                  <a:srgbClr val="C00000"/>
                </a:solidFill>
              </a:rPr>
            </a:br>
            <a:r>
              <a:rPr lang="ru-RU" altLang="ru-RU" sz="1800" b="1" dirty="0" smtClean="0">
                <a:solidFill>
                  <a:srgbClr val="C00000"/>
                </a:solidFill>
              </a:rPr>
              <a:t/>
            </a:r>
            <a:br>
              <a:rPr lang="ru-RU" altLang="ru-RU" sz="1800" b="1" dirty="0" smtClean="0">
                <a:solidFill>
                  <a:srgbClr val="C00000"/>
                </a:solidFill>
              </a:rPr>
            </a:br>
            <a:r>
              <a:rPr lang="ru-RU" altLang="ru-RU" sz="1800" b="1" dirty="0" smtClean="0">
                <a:solidFill>
                  <a:srgbClr val="C00000"/>
                </a:solidFill>
              </a:rPr>
              <a:t/>
            </a:r>
            <a:br>
              <a:rPr lang="ru-RU" altLang="ru-RU" sz="1800" b="1" dirty="0" smtClean="0">
                <a:solidFill>
                  <a:srgbClr val="C00000"/>
                </a:solidFill>
              </a:rPr>
            </a:br>
            <a:r>
              <a:rPr lang="ru-RU" altLang="ru-RU" sz="1800" b="1" dirty="0" smtClean="0">
                <a:solidFill>
                  <a:srgbClr val="C00000"/>
                </a:solidFill>
              </a:rPr>
              <a:t/>
            </a:r>
            <a:br>
              <a:rPr lang="ru-RU" altLang="ru-RU" sz="1800" b="1" dirty="0" smtClean="0">
                <a:solidFill>
                  <a:srgbClr val="C00000"/>
                </a:solidFill>
              </a:rPr>
            </a:br>
            <a:r>
              <a:rPr lang="ru-RU" altLang="ru-RU" sz="1800" b="1" dirty="0" smtClean="0">
                <a:solidFill>
                  <a:srgbClr val="C00000"/>
                </a:solidFill>
              </a:rPr>
              <a:t/>
            </a:r>
            <a:br>
              <a:rPr lang="ru-RU" altLang="ru-RU" sz="1800" b="1" dirty="0" smtClean="0">
                <a:solidFill>
                  <a:srgbClr val="C00000"/>
                </a:solidFill>
              </a:rPr>
            </a:br>
            <a:r>
              <a:rPr lang="ru-RU" altLang="ru-RU" sz="1800" b="1" dirty="0" smtClean="0">
                <a:solidFill>
                  <a:srgbClr val="C00000"/>
                </a:solidFill>
              </a:rPr>
              <a:t/>
            </a:r>
            <a:br>
              <a:rPr lang="ru-RU" altLang="ru-RU" sz="1800" b="1" dirty="0" smtClean="0">
                <a:solidFill>
                  <a:srgbClr val="C00000"/>
                </a:solidFill>
              </a:rPr>
            </a:br>
            <a:r>
              <a:rPr lang="ru-RU" altLang="ru-RU" sz="1800" b="1" dirty="0" smtClean="0">
                <a:solidFill>
                  <a:srgbClr val="C00000"/>
                </a:solidFill>
              </a:rPr>
              <a:t/>
            </a:r>
            <a:br>
              <a:rPr lang="ru-RU" altLang="ru-RU" sz="1800" b="1" dirty="0" smtClean="0">
                <a:solidFill>
                  <a:srgbClr val="C00000"/>
                </a:solidFill>
              </a:rPr>
            </a:br>
            <a:r>
              <a:rPr lang="ru-RU" sz="2800" b="1" i="1" dirty="0" smtClean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altLang="ru-RU" sz="1800" b="1" dirty="0" smtClean="0">
                <a:solidFill>
                  <a:srgbClr val="333399"/>
                </a:solidFill>
                <a:latin typeface="Bookman Old Style" pitchFamily="18" charset="0"/>
              </a:rPr>
              <a:t/>
            </a:r>
            <a:br>
              <a:rPr lang="ru-RU" altLang="ru-RU" sz="1800" b="1" dirty="0" smtClean="0">
                <a:solidFill>
                  <a:srgbClr val="333399"/>
                </a:solidFill>
                <a:latin typeface="Bookman Old Style" pitchFamily="18" charset="0"/>
              </a:rPr>
            </a:br>
            <a:r>
              <a:rPr lang="ru-RU" altLang="ru-RU" sz="1800" b="1" dirty="0" smtClean="0">
                <a:solidFill>
                  <a:srgbClr val="333399"/>
                </a:solidFill>
                <a:latin typeface="Bookman Old Style" pitchFamily="18" charset="0"/>
              </a:rPr>
              <a:t/>
            </a:r>
            <a:br>
              <a:rPr lang="ru-RU" altLang="ru-RU" sz="1800" b="1" dirty="0" smtClean="0">
                <a:solidFill>
                  <a:srgbClr val="333399"/>
                </a:solidFill>
                <a:latin typeface="Bookman Old Style" pitchFamily="18" charset="0"/>
              </a:rPr>
            </a:br>
            <a:r>
              <a:rPr lang="ru-RU" altLang="ru-RU" sz="1400" b="1" dirty="0" smtClean="0">
                <a:solidFill>
                  <a:srgbClr val="000000"/>
                </a:solidFill>
                <a:latin typeface="Bookman Old Style" pitchFamily="18" charset="0"/>
              </a:rPr>
              <a:t/>
            </a:r>
            <a:br>
              <a:rPr lang="ru-RU" altLang="ru-RU" sz="1400" b="1" dirty="0" smtClean="0">
                <a:solidFill>
                  <a:srgbClr val="000000"/>
                </a:solidFill>
                <a:latin typeface="Bookman Old Style" pitchFamily="18" charset="0"/>
              </a:rPr>
            </a:br>
            <a:r>
              <a:rPr lang="ru-RU" altLang="ru-RU" sz="1400" b="1" dirty="0" smtClean="0">
                <a:solidFill>
                  <a:srgbClr val="000000"/>
                </a:solidFill>
                <a:latin typeface="Bookman Old Style" pitchFamily="18" charset="0"/>
              </a:rPr>
              <a:t/>
            </a:r>
            <a:br>
              <a:rPr lang="ru-RU" altLang="ru-RU" sz="1400" b="1" dirty="0" smtClean="0">
                <a:solidFill>
                  <a:srgbClr val="000000"/>
                </a:solidFill>
                <a:latin typeface="Bookman Old Style" pitchFamily="18" charset="0"/>
              </a:rPr>
            </a:br>
            <a:r>
              <a:rPr lang="ru-RU" altLang="ru-RU" sz="1400" b="1" dirty="0" smtClean="0">
                <a:solidFill>
                  <a:srgbClr val="000000"/>
                </a:solidFill>
                <a:latin typeface="Bookman Old Style" pitchFamily="18" charset="0"/>
              </a:rPr>
              <a:t/>
            </a:r>
            <a:br>
              <a:rPr lang="ru-RU" altLang="ru-RU" sz="1400" b="1" dirty="0" smtClean="0">
                <a:solidFill>
                  <a:srgbClr val="000000"/>
                </a:solidFill>
                <a:latin typeface="Bookman Old Style" pitchFamily="18" charset="0"/>
              </a:rPr>
            </a:br>
            <a:r>
              <a:rPr lang="ru-RU" altLang="ru-RU" sz="1400" b="1" dirty="0" smtClean="0">
                <a:solidFill>
                  <a:srgbClr val="000000"/>
                </a:solidFill>
                <a:latin typeface="Bookman Old Style" pitchFamily="18" charset="0"/>
              </a:rPr>
              <a:t/>
            </a:r>
            <a:br>
              <a:rPr lang="ru-RU" altLang="ru-RU" sz="1400" b="1" dirty="0" smtClean="0">
                <a:solidFill>
                  <a:srgbClr val="000000"/>
                </a:solidFill>
                <a:latin typeface="Bookman Old Style" pitchFamily="18" charset="0"/>
              </a:rPr>
            </a:br>
            <a:r>
              <a:rPr lang="ru-RU" altLang="ru-RU" sz="1400" b="1" dirty="0" smtClean="0">
                <a:solidFill>
                  <a:srgbClr val="000000"/>
                </a:solidFill>
                <a:latin typeface="Bookman Old Style" pitchFamily="18" charset="0"/>
              </a:rPr>
              <a:t/>
            </a:r>
            <a:br>
              <a:rPr lang="ru-RU" altLang="ru-RU" sz="1400" b="1" dirty="0" smtClean="0">
                <a:solidFill>
                  <a:srgbClr val="000000"/>
                </a:solidFill>
                <a:latin typeface="Bookman Old Style" pitchFamily="18" charset="0"/>
              </a:rPr>
            </a:br>
            <a:r>
              <a:rPr lang="ru-RU" altLang="ru-RU" sz="1800" b="1" dirty="0" smtClean="0">
                <a:solidFill>
                  <a:srgbClr val="333399"/>
                </a:solidFill>
                <a:latin typeface="Bookman Old Style" pitchFamily="18" charset="0"/>
              </a:rPr>
              <a:t/>
            </a:r>
            <a:br>
              <a:rPr lang="ru-RU" altLang="ru-RU" sz="1800" b="1" dirty="0" smtClean="0">
                <a:solidFill>
                  <a:srgbClr val="333399"/>
                </a:solidFill>
                <a:latin typeface="Bookman Old Style" pitchFamily="18" charset="0"/>
              </a:rPr>
            </a:br>
            <a:endParaRPr lang="ru-RU" altLang="ru-RU" sz="1800" b="1" dirty="0" smtClean="0">
              <a:solidFill>
                <a:srgbClr val="333399"/>
              </a:solidFill>
              <a:latin typeface="Bookman Old Style" pitchFamily="18" charset="0"/>
            </a:endParaRPr>
          </a:p>
        </p:txBody>
      </p:sp>
      <p:sp>
        <p:nvSpPr>
          <p:cNvPr id="18436" name="Text Box 29"/>
          <p:cNvSpPr txBox="1">
            <a:spLocks noChangeArrowheads="1"/>
          </p:cNvSpPr>
          <p:nvPr/>
        </p:nvSpPr>
        <p:spPr bwMode="auto">
          <a:xfrm>
            <a:off x="3923928" y="3429000"/>
            <a:ext cx="49692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85786" y="4800600"/>
            <a:ext cx="8072494" cy="127160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2"/>
                </a:solidFill>
              </a:rPr>
              <a:t>ЮНАРМИЯ </a:t>
            </a:r>
            <a:br>
              <a:rPr lang="ru-RU" sz="3600" dirty="0" smtClean="0">
                <a:solidFill>
                  <a:schemeClr val="bg2"/>
                </a:solidFill>
              </a:rPr>
            </a:br>
            <a:r>
              <a:rPr lang="ru-RU" sz="3600" dirty="0" smtClean="0">
                <a:solidFill>
                  <a:schemeClr val="bg2"/>
                </a:solidFill>
              </a:rPr>
              <a:t>Центра </a:t>
            </a:r>
            <a:r>
              <a:rPr lang="ru-RU" sz="3600" dirty="0">
                <a:solidFill>
                  <a:schemeClr val="bg2"/>
                </a:solidFill>
              </a:rPr>
              <a:t>образования №20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422423" y="6119665"/>
            <a:ext cx="3617042" cy="682794"/>
          </a:xfrm>
        </p:spPr>
        <p:txBody>
          <a:bodyPr>
            <a:noAutofit/>
          </a:bodyPr>
          <a:lstStyle/>
          <a:p>
            <a:pPr algn="ctr"/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User\Desktop\обж 20\IMG-20211125-WA000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507" r="12507"/>
          <a:stretch>
            <a:fillRect/>
          </a:stretch>
        </p:blipFill>
        <p:spPr bwMode="auto">
          <a:xfrm>
            <a:off x="928688" y="428625"/>
            <a:ext cx="5857875" cy="439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62038390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8\Desktop\ДЮП Феникс ЦФО 2022\мчс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92869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>
                <a:solidFill>
                  <a:schemeClr val="bg2"/>
                </a:solidFill>
              </a:rPr>
              <a:t>Дружина юных пожарных </a:t>
            </a:r>
            <a:r>
              <a:rPr lang="ru-RU" sz="3600" b="1" dirty="0" smtClean="0">
                <a:solidFill>
                  <a:schemeClr val="bg2"/>
                </a:solidFill>
              </a:rPr>
              <a:t> «</a:t>
            </a:r>
            <a:r>
              <a:rPr lang="ru-RU" sz="3600" b="1" dirty="0">
                <a:solidFill>
                  <a:schemeClr val="bg2"/>
                </a:solidFill>
              </a:rPr>
              <a:t>Юные спасатели из Тулы</a:t>
            </a:r>
            <a:r>
              <a:rPr lang="ru-RU" sz="3600" b="1" dirty="0" smtClean="0">
                <a:solidFill>
                  <a:schemeClr val="bg2"/>
                </a:solidFill>
              </a:rPr>
              <a:t>» </a:t>
            </a:r>
            <a:r>
              <a:rPr lang="ru-RU" sz="3600" b="1" dirty="0">
                <a:solidFill>
                  <a:schemeClr val="bg2"/>
                </a:solidFill>
              </a:rPr>
              <a:t>была создана в 2015 году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40" y="2500306"/>
            <a:ext cx="670564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11530011"/>
      </p:ext>
    </p:extLst>
  </p:cSld>
  <p:clrMapOvr>
    <a:masterClrMapping/>
  </p:clrMapOvr>
  <p:transition spd="slow" advClick="0" advTm="4000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7200"/>
            <a:ext cx="8715436" cy="883568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ДЮП</a:t>
            </a:r>
            <a:r>
              <a:rPr lang="ru-RU" sz="4000" b="1" dirty="0" smtClean="0">
                <a:solidFill>
                  <a:schemeClr val="bg2"/>
                </a:solidFill>
              </a:rPr>
              <a:t> «Юные спасатели из Тулы»</a:t>
            </a:r>
            <a:endParaRPr lang="ru-RU" sz="4000" b="1" dirty="0">
              <a:solidFill>
                <a:schemeClr val="bg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340768"/>
            <a:ext cx="8507288" cy="5256584"/>
          </a:xfrm>
        </p:spPr>
        <p:txBody>
          <a:bodyPr/>
          <a:lstStyle/>
          <a:p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esktop\IMG_20190117_094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4536504" cy="5112568"/>
          </a:xfrm>
          <a:prstGeom prst="rect">
            <a:avLst/>
          </a:prstGeom>
          <a:noFill/>
        </p:spPr>
      </p:pic>
      <p:pic>
        <p:nvPicPr>
          <p:cNvPr id="1027" name="Picture 3" descr="C:\Users\User\Desktop\кружок Юный пожарный\IMG_20190117_095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12776"/>
            <a:ext cx="4032448" cy="51125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8\Desktop\ДЮП Феникс ЦФО 2022\мчс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3901" y="4929198"/>
            <a:ext cx="8064896" cy="1643002"/>
          </a:xfrm>
        </p:spPr>
        <p:txBody>
          <a:bodyPr anchor="b">
            <a:noAutofit/>
          </a:bodyPr>
          <a:lstStyle/>
          <a:p>
            <a:endParaRPr lang="ru-RU" b="1" i="1" dirty="0" smtClean="0">
              <a:solidFill>
                <a:schemeClr val="bg2"/>
              </a:solidFill>
            </a:endParaRPr>
          </a:p>
          <a:p>
            <a:endParaRPr lang="ru-RU" b="1" i="1" dirty="0" smtClean="0">
              <a:solidFill>
                <a:schemeClr val="bg2"/>
              </a:solidFill>
            </a:endParaRPr>
          </a:p>
          <a:p>
            <a:r>
              <a:rPr lang="ru-RU" b="1" i="1" dirty="0" smtClean="0">
                <a:solidFill>
                  <a:schemeClr val="bg2"/>
                </a:solidFill>
              </a:rPr>
              <a:t>Участие во </a:t>
            </a:r>
            <a:r>
              <a:rPr lang="ru-RU" b="1" i="1" dirty="0">
                <a:solidFill>
                  <a:schemeClr val="bg2"/>
                </a:solidFill>
              </a:rPr>
              <a:t>Всероссийском проекте «Научись спасать жизнь!» и Всероссийском движении «Школа безопасности»</a:t>
            </a:r>
            <a:endParaRPr lang="ru-RU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 descr="IMG_20221125_131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2214554"/>
            <a:ext cx="4786346" cy="2393173"/>
          </a:xfrm>
          <a:prstGeom prst="rect">
            <a:avLst/>
          </a:prstGeom>
        </p:spPr>
      </p:pic>
      <p:pic>
        <p:nvPicPr>
          <p:cNvPr id="9" name="Рисунок 8" descr="IMG_20230410_111212_3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214291"/>
            <a:ext cx="2690832" cy="2018124"/>
          </a:xfrm>
          <a:prstGeom prst="rect">
            <a:avLst/>
          </a:prstGeom>
        </p:spPr>
      </p:pic>
      <p:pic>
        <p:nvPicPr>
          <p:cNvPr id="10" name="Picture 7" descr="C:\Users\User\Desktop\ДЮП 22\фото\IMG_20210411_0959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142852"/>
            <a:ext cx="2214563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C:\Users\User\Desktop\ДЮП 22\фото\IMG_20220216_1455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2214554"/>
            <a:ext cx="1785949" cy="233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03723162"/>
      </p:ext>
    </p:extLst>
  </p:cSld>
  <p:clrMapOvr>
    <a:masterClrMapping/>
  </p:clrMapOvr>
  <p:transition spd="slow" advClick="0" advTm="4000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Воспитание гражданина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71612"/>
            <a:ext cx="8363272" cy="2289436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     это планомерная, систематическая работа  всего коллектива по всему спектру направлений - организационному,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информационному,агитационному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, обучающему</a:t>
            </a:r>
            <a:endParaRPr lang="ru-RU" sz="2800" dirty="0"/>
          </a:p>
        </p:txBody>
      </p:sp>
      <p:pic>
        <p:nvPicPr>
          <p:cNvPr id="9218" name="Picture 2" descr="C:\Users\User\Desktop\IMG_39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645024"/>
            <a:ext cx="5184576" cy="29588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7715200" cy="3886200"/>
          </a:xfrm>
        </p:spPr>
        <p:txBody>
          <a:bodyPr/>
          <a:lstStyle/>
          <a:p>
            <a:pPr>
              <a:buNone/>
            </a:pPr>
            <a:r>
              <a:rPr lang="ru-RU" sz="4400" b="1" dirty="0" smtClean="0">
                <a:solidFill>
                  <a:schemeClr val="bg2"/>
                </a:solidFill>
              </a:rPr>
              <a:t>СПАСИБО ЗА ВНИМАНИЕ!</a:t>
            </a:r>
            <a:endParaRPr lang="ru-RU" sz="4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3716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Актуализация проблемы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9552" y="1916832"/>
            <a:ext cx="8352928" cy="4464496"/>
          </a:xfrm>
        </p:spPr>
        <p:txBody>
          <a:bodyPr/>
          <a:lstStyle/>
          <a:p>
            <a:pPr algn="ctr"/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Современное поколение подростков 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не являются патриотами от рождения.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Для них  размыты границы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государственные, национальные, морально-этические.</a:t>
            </a:r>
          </a:p>
          <a:p>
            <a:pPr>
              <a:buNone/>
            </a:pP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568952" cy="13716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ru-RU" sz="3600" b="1" dirty="0" smtClean="0">
                <a:solidFill>
                  <a:schemeClr val="bg2"/>
                </a:solidFill>
              </a:rPr>
              <a:t>Гражданско-патриотическое воспитание в МБОУ ЦО № 20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844824"/>
            <a:ext cx="8219256" cy="4022576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- Традиционные мероприятия и праздники;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Музей школы;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Уроки ОБЖ;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Внеурочная деятельность;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Молодежные движения;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Работа с родителями;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Информационное сопровождение (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госпаблики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, сайт)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81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29301" y="764011"/>
            <a:ext cx="3031259" cy="2694452"/>
          </a:xfrm>
        </p:spPr>
      </p:pic>
      <p:sp>
        <p:nvSpPr>
          <p:cNvPr id="7" name="TextBox 6"/>
          <p:cNvSpPr txBox="1"/>
          <p:nvPr/>
        </p:nvSpPr>
        <p:spPr>
          <a:xfrm>
            <a:off x="1378324" y="785794"/>
            <a:ext cx="4249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2"/>
                </a:solidFill>
              </a:rPr>
              <a:t>ДЕНЬ </a:t>
            </a:r>
            <a:r>
              <a:rPr lang="ru-RU" sz="3600" b="1" dirty="0" smtClean="0">
                <a:solidFill>
                  <a:schemeClr val="bg2"/>
                </a:solidFill>
              </a:rPr>
              <a:t>ГЕРОЯ </a:t>
            </a:r>
            <a:endParaRPr lang="ru-RU" sz="3600" b="1" dirty="0">
              <a:solidFill>
                <a:schemeClr val="bg2"/>
              </a:solidFill>
            </a:endParaRPr>
          </a:p>
        </p:txBody>
      </p:sp>
      <p:pic>
        <p:nvPicPr>
          <p:cNvPr id="9" name="Рисунок 8" descr="IMG_82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71678"/>
            <a:ext cx="2788583" cy="2478741"/>
          </a:xfrm>
          <a:prstGeom prst="rect">
            <a:avLst/>
          </a:prstGeom>
        </p:spPr>
      </p:pic>
      <p:pic>
        <p:nvPicPr>
          <p:cNvPr id="11" name="Рисунок 10" descr="Слайд10.JPG"/>
          <p:cNvPicPr>
            <a:picLocks noChangeAspect="1"/>
          </p:cNvPicPr>
          <p:nvPr/>
        </p:nvPicPr>
        <p:blipFill>
          <a:blip r:embed="rId4"/>
          <a:srcRect t="870" r="18044" b="7536"/>
          <a:stretch>
            <a:fillRect/>
          </a:stretch>
        </p:blipFill>
        <p:spPr>
          <a:xfrm>
            <a:off x="6266329" y="3594847"/>
            <a:ext cx="2534771" cy="2832847"/>
          </a:xfrm>
          <a:prstGeom prst="rect">
            <a:avLst/>
          </a:prstGeom>
        </p:spPr>
      </p:pic>
      <p:pic>
        <p:nvPicPr>
          <p:cNvPr id="12" name="Рисунок 11" descr="Слайд11.JPG"/>
          <p:cNvPicPr>
            <a:picLocks noChangeAspect="1"/>
          </p:cNvPicPr>
          <p:nvPr/>
        </p:nvPicPr>
        <p:blipFill>
          <a:blip r:embed="rId5"/>
          <a:srcRect l="-98" t="35425" r="10392" b="7974"/>
          <a:stretch>
            <a:fillRect/>
          </a:stretch>
        </p:blipFill>
        <p:spPr>
          <a:xfrm>
            <a:off x="2000232" y="4000504"/>
            <a:ext cx="4049257" cy="2554941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1194" y="357166"/>
            <a:ext cx="6757146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bg2"/>
                </a:solidFill>
              </a:rPr>
              <a:t>Соревнования на Кубок ОМОН</a:t>
            </a:r>
          </a:p>
        </p:txBody>
      </p:sp>
      <p:pic>
        <p:nvPicPr>
          <p:cNvPr id="10" name="Содержимое 9" descr="photo_2022-10-29_15-23-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7710" y="1357298"/>
            <a:ext cx="902072" cy="2138244"/>
          </a:xfrm>
        </p:spPr>
      </p:pic>
      <p:pic>
        <p:nvPicPr>
          <p:cNvPr id="11" name="Рисунок 10" descr="photo_2022-10-29_15-22-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860" y="3603813"/>
            <a:ext cx="1070302" cy="2537012"/>
          </a:xfrm>
          <a:prstGeom prst="rect">
            <a:avLst/>
          </a:prstGeom>
        </p:spPr>
      </p:pic>
      <p:pic>
        <p:nvPicPr>
          <p:cNvPr id="12" name="Рисунок 11" descr="photo_2022-10-29_15-22-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8327" y="3657600"/>
            <a:ext cx="1036731" cy="2457436"/>
          </a:xfrm>
          <a:prstGeom prst="rect">
            <a:avLst/>
          </a:prstGeom>
        </p:spPr>
      </p:pic>
      <p:pic>
        <p:nvPicPr>
          <p:cNvPr id="13" name="Рисунок 12" descr="photo_2022-10-29_15-23-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5915" y="1428735"/>
            <a:ext cx="890965" cy="2111919"/>
          </a:xfrm>
          <a:prstGeom prst="rect">
            <a:avLst/>
          </a:prstGeom>
        </p:spPr>
      </p:pic>
      <p:pic>
        <p:nvPicPr>
          <p:cNvPr id="14" name="Рисунок 13" descr="Кубок ОМОН 22JP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86050" y="1289991"/>
            <a:ext cx="5665426" cy="5003235"/>
          </a:xfrm>
          <a:prstGeom prst="rect">
            <a:avLst/>
          </a:prstGeom>
        </p:spPr>
      </p:pic>
      <p:pic>
        <p:nvPicPr>
          <p:cNvPr id="2050" name="Picture 2" descr="D:\Актовый зал\ПРОЧЕЕ\2021 Кубок ОМОН\Кубок Омона\Слайд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5454" y="179294"/>
            <a:ext cx="2563906" cy="25639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104030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85786" y="4800600"/>
            <a:ext cx="8072494" cy="127160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2"/>
                </a:solidFill>
              </a:rPr>
              <a:t>Игра «Зарница» и смотр строя и песни</a:t>
            </a:r>
            <a:endParaRPr lang="ru-RU" sz="3600" dirty="0">
              <a:solidFill>
                <a:schemeClr val="bg2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422423" y="6119665"/>
            <a:ext cx="3617042" cy="682794"/>
          </a:xfrm>
        </p:spPr>
        <p:txBody>
          <a:bodyPr>
            <a:noAutofit/>
          </a:bodyPr>
          <a:lstStyle/>
          <a:p>
            <a:pPr algn="ctr"/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User\Desktop\обж 20\DSC_408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852" r="5852"/>
          <a:stretch>
            <a:fillRect/>
          </a:stretch>
        </p:blipFill>
        <p:spPr bwMode="auto">
          <a:xfrm>
            <a:off x="428596" y="357166"/>
            <a:ext cx="4214841" cy="4339859"/>
          </a:xfrm>
          <a:prstGeom prst="rect">
            <a:avLst/>
          </a:prstGeom>
          <a:noFill/>
        </p:spPr>
      </p:pic>
      <p:pic>
        <p:nvPicPr>
          <p:cNvPr id="2052" name="Picture 4" descr="C:\Users\User\Desktop\обж 20\5nwIejcdr2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071546"/>
            <a:ext cx="3762396" cy="2821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62038390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457200"/>
            <a:ext cx="4972056" cy="614346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Памятник военным врачам</a:t>
            </a:r>
            <a:endParaRPr lang="ru-RU" sz="3600" b="1" dirty="0">
              <a:solidFill>
                <a:schemeClr val="bg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1934" y="1547940"/>
            <a:ext cx="5072066" cy="450850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607" y="3716594"/>
            <a:ext cx="3496865" cy="2670564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416" y="319149"/>
            <a:ext cx="3498056" cy="2880752"/>
          </a:xfrm>
        </p:spPr>
      </p:pic>
    </p:spTree>
    <p:extLst>
      <p:ext uri="{BB962C8B-B14F-4D97-AF65-F5344CB8AC3E}">
        <p14:creationId xmlns:p14="http://schemas.microsoft.com/office/powerpoint/2010/main" xmlns="" val="283905004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723" y="257487"/>
            <a:ext cx="8245501" cy="1108041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bg2"/>
                </a:solidFill>
              </a:rPr>
              <a:t>МУЗЕЙ ИСТОРИИ ШКОЛЫ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238" y="1162364"/>
            <a:ext cx="3539965" cy="483306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7555" y="3523129"/>
            <a:ext cx="2799020" cy="2488018"/>
          </a:xfrm>
          <a:prstGeom prst="rect">
            <a:avLst/>
          </a:prstGeom>
        </p:spPr>
      </p:pic>
      <p:pic>
        <p:nvPicPr>
          <p:cNvPr id="7" name="Рисунок 6" descr="ЛОГОТИП Музея ЦО №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6079" y="1039905"/>
            <a:ext cx="1882589" cy="2510118"/>
          </a:xfrm>
          <a:prstGeom prst="rect">
            <a:avLst/>
          </a:prstGeom>
        </p:spPr>
      </p:pic>
      <p:pic>
        <p:nvPicPr>
          <p:cNvPr id="4098" name="Picture 2" descr="D:\Документы\Направления ВР\музей\паспорт\03. Свидетельство музе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1652" y="1147482"/>
            <a:ext cx="2506475" cy="4831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5636772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85786" y="4800600"/>
            <a:ext cx="8072494" cy="1271606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bg2"/>
                </a:solidFill>
              </a:rPr>
              <a:t>Знаменная группа Центра образования №20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194" b="17194"/>
          <a:stretch>
            <a:fillRect/>
          </a:stretch>
        </p:blipFill>
        <p:spPr>
          <a:xfrm>
            <a:off x="928662" y="428604"/>
            <a:ext cx="5857916" cy="4393437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422423" y="6119665"/>
            <a:ext cx="3617042" cy="682794"/>
          </a:xfrm>
        </p:spPr>
        <p:txBody>
          <a:bodyPr>
            <a:noAutofit/>
          </a:bodyPr>
          <a:lstStyle/>
          <a:p>
            <a:pPr algn="ctr"/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2038390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">
      <a:dk1>
        <a:srgbClr val="0000CC"/>
      </a:dk1>
      <a:lt1>
        <a:srgbClr val="FFFFFF"/>
      </a:lt1>
      <a:dk2>
        <a:srgbClr val="8BDDC2"/>
      </a:dk2>
      <a:lt2>
        <a:srgbClr val="FFFFFF"/>
      </a:lt2>
      <a:accent1>
        <a:srgbClr val="FF9900"/>
      </a:accent1>
      <a:accent2>
        <a:srgbClr val="0066FF"/>
      </a:accent2>
      <a:accent3>
        <a:srgbClr val="C4EBDD"/>
      </a:accent3>
      <a:accent4>
        <a:srgbClr val="DADADA"/>
      </a:accent4>
      <a:accent5>
        <a:srgbClr val="FFCAAA"/>
      </a:accent5>
      <a:accent6>
        <a:srgbClr val="005CE7"/>
      </a:accent6>
      <a:hlink>
        <a:srgbClr val="FF3300"/>
      </a:hlink>
      <a:folHlink>
        <a:srgbClr val="0033CC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3">
        <a:dk1>
          <a:srgbClr val="822504"/>
        </a:dk1>
        <a:lt1>
          <a:srgbClr val="FFFFFF"/>
        </a:lt1>
        <a:dk2>
          <a:srgbClr val="8B8DDD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C4C5EB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14">
        <a:dk1>
          <a:srgbClr val="822504"/>
        </a:dk1>
        <a:lt1>
          <a:srgbClr val="FFFFFF"/>
        </a:lt1>
        <a:dk2>
          <a:srgbClr val="8BDDC2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C4EBDD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15">
        <a:dk1>
          <a:srgbClr val="822504"/>
        </a:dk1>
        <a:lt1>
          <a:srgbClr val="FFFFFF"/>
        </a:lt1>
        <a:dk2>
          <a:srgbClr val="8BDDC2"/>
        </a:dk2>
        <a:lt2>
          <a:srgbClr val="FFFFFF"/>
        </a:lt2>
        <a:accent1>
          <a:srgbClr val="FF9900"/>
        </a:accent1>
        <a:accent2>
          <a:srgbClr val="8F6BCF"/>
        </a:accent2>
        <a:accent3>
          <a:srgbClr val="C4EBDD"/>
        </a:accent3>
        <a:accent4>
          <a:srgbClr val="DADADA"/>
        </a:accent4>
        <a:accent5>
          <a:srgbClr val="FFCAAA"/>
        </a:accent5>
        <a:accent6>
          <a:srgbClr val="8160BB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16">
        <a:dk1>
          <a:srgbClr val="735DD1"/>
        </a:dk1>
        <a:lt1>
          <a:srgbClr val="FFFFFF"/>
        </a:lt1>
        <a:dk2>
          <a:srgbClr val="8BDDC2"/>
        </a:dk2>
        <a:lt2>
          <a:srgbClr val="FFFFFF"/>
        </a:lt2>
        <a:accent1>
          <a:srgbClr val="FF9900"/>
        </a:accent1>
        <a:accent2>
          <a:srgbClr val="8F6BCF"/>
        </a:accent2>
        <a:accent3>
          <a:srgbClr val="C4EBDD"/>
        </a:accent3>
        <a:accent4>
          <a:srgbClr val="DADADA"/>
        </a:accent4>
        <a:accent5>
          <a:srgbClr val="FFCAAA"/>
        </a:accent5>
        <a:accent6>
          <a:srgbClr val="8160BB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164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Пиксел</vt:lpstr>
      <vt:lpstr>                               </vt:lpstr>
      <vt:lpstr>Актуализация проблемы</vt:lpstr>
      <vt:lpstr>    Гражданско-патриотическое воспитание в МБОУ ЦО № 20</vt:lpstr>
      <vt:lpstr>Слайд 4</vt:lpstr>
      <vt:lpstr>Соревнования на Кубок ОМОН</vt:lpstr>
      <vt:lpstr>Игра «Зарница» и смотр строя и песни</vt:lpstr>
      <vt:lpstr>Памятник военным врачам</vt:lpstr>
      <vt:lpstr>МУЗЕЙ ИСТОРИИ ШКОЛЫ</vt:lpstr>
      <vt:lpstr>Знаменная группа Центра образования №20</vt:lpstr>
      <vt:lpstr>ЮНАРМИЯ  Центра образования №20</vt:lpstr>
      <vt:lpstr>Дружина юных пожарных  «Юные спасатели из Тулы» была создана в 2015 году</vt:lpstr>
      <vt:lpstr>ДЮП «Юные спасатели из Тулы»</vt:lpstr>
      <vt:lpstr>Слайд 13</vt:lpstr>
      <vt:lpstr>Воспитание гражданина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Муниципальный этап смотра-конкурса  «Лучшая образовательная организация по подготовке  к новому учебному году»   МУНИЦИПАЛЬНОЕ БЮДЖЕТНОЕ ОБЩЕОБРАЗОВАТЕЛЬНОЕ УЧРЕЖДЕНИЕ «ЦЕНТР ОБРАЗОВАНИЯ № 20»  Юридический адрес: 300012, г.Тула, проспект Ленина, д.89                                     ДИРЕКТОР: Матвиевский Андрей Александрович         Тула - 2018</dc:title>
  <dc:creator>Лариса</dc:creator>
  <cp:lastModifiedBy>User</cp:lastModifiedBy>
  <cp:revision>114</cp:revision>
  <dcterms:modified xsi:type="dcterms:W3CDTF">2023-10-20T08:57:56Z</dcterms:modified>
</cp:coreProperties>
</file>