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69" r:id="rId3"/>
    <p:sldId id="272" r:id="rId4"/>
    <p:sldId id="318" r:id="rId5"/>
    <p:sldId id="319" r:id="rId6"/>
    <p:sldId id="282" r:id="rId7"/>
    <p:sldId id="320" r:id="rId8"/>
    <p:sldId id="321" r:id="rId9"/>
    <p:sldId id="323" r:id="rId10"/>
    <p:sldId id="324" r:id="rId11"/>
    <p:sldId id="325" r:id="rId12"/>
    <p:sldId id="326" r:id="rId13"/>
    <p:sldId id="327" r:id="rId14"/>
    <p:sldId id="328" r:id="rId15"/>
    <p:sldId id="32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4EC8E9E-AFEA-4F00-9176-546973B3A702}">
          <p14:sldIdLst>
            <p14:sldId id="256"/>
            <p14:sldId id="269"/>
            <p14:sldId id="270"/>
            <p14:sldId id="265"/>
            <p14:sldId id="271"/>
            <p14:sldId id="272"/>
            <p14:sldId id="273"/>
            <p14:sldId id="274"/>
            <p14:sldId id="275"/>
            <p14:sldId id="277"/>
          </p14:sldIdLst>
        </p14:section>
        <p14:section name="Раздел без заголовка" id="{CF50035E-6C3A-430D-8463-76739215C73B}">
          <p14:sldIdLst>
            <p14:sldId id="276"/>
            <p14:sldId id="279"/>
            <p14:sldId id="282"/>
            <p14:sldId id="281"/>
            <p14:sldId id="283"/>
          </p14:sldIdLst>
        </p14:section>
        <p14:section name="Раздел без заголовка" id="{88AA019C-09B0-4448-A1DA-5BE045236A76}">
          <p14:sldIdLst>
            <p14:sldId id="268"/>
            <p14:sldId id="262"/>
            <p14:sldId id="284"/>
            <p14:sldId id="287"/>
            <p14:sldId id="288"/>
            <p14:sldId id="286"/>
            <p14:sldId id="285"/>
            <p14:sldId id="293"/>
            <p14:sldId id="289"/>
            <p14:sldId id="292"/>
            <p14:sldId id="291"/>
            <p14:sldId id="297"/>
            <p14:sldId id="294"/>
            <p14:sldId id="296"/>
            <p14:sldId id="295"/>
            <p14:sldId id="298"/>
            <p14:sldId id="299"/>
            <p14:sldId id="300"/>
            <p14:sldId id="301"/>
            <p14:sldId id="302"/>
            <p14:sldId id="306"/>
            <p14:sldId id="304"/>
            <p14:sldId id="305"/>
            <p14:sldId id="303"/>
            <p14:sldId id="307"/>
            <p14:sldId id="308"/>
            <p14:sldId id="309"/>
            <p14:sldId id="310"/>
            <p14:sldId id="312"/>
            <p14:sldId id="311"/>
            <p14:sldId id="314"/>
            <p14:sldId id="313"/>
            <p14:sldId id="315"/>
            <p14:sldId id="317"/>
            <p14:sldId id="316"/>
            <p14:sldId id="26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_5560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>
        <p:scale>
          <a:sx n="60" d="100"/>
          <a:sy n="60" d="100"/>
        </p:scale>
        <p:origin x="-1104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900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42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524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650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963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44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806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9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0464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3379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9868787-4D25-4920-AC06-C685BEA5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1703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50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99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3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823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pPr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31" b="10646"/>
          <a:stretch/>
        </p:blipFill>
        <p:spPr>
          <a:xfrm>
            <a:off x="-68239" y="0"/>
            <a:ext cx="12260239" cy="1580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08904"/>
            <a:ext cx="12192000" cy="6490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75708" y="6226551"/>
            <a:ext cx="341617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dirty="0" smtClean="0">
                <a:solidFill>
                  <a:srgbClr val="65111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29 ноября 2023 </a:t>
            </a:r>
            <a:r>
              <a:rPr lang="ru-RU" b="1" kern="1400" dirty="0">
                <a:solidFill>
                  <a:srgbClr val="65111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года</a:t>
            </a:r>
          </a:p>
          <a:p>
            <a:r>
              <a:rPr lang="ru-RU" sz="11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11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9" name="Picture 2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5996" y="81854"/>
            <a:ext cx="632162" cy="57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3" descr="Уп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2806" y="81853"/>
            <a:ext cx="606293" cy="57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81000" y="2989005"/>
            <a:ext cx="99036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400" cap="all" dirty="0" smtClean="0">
                <a:solidFill>
                  <a:srgbClr val="800000"/>
                </a:solidFill>
                <a:latin typeface="Arial Narrow" panose="020B0606020202030204" pitchFamily="34" charset="0"/>
              </a:rPr>
              <a:t>Формирование гражданской позиции и социальной ответственности через организацию добровольческой деятельности обучающихся</a:t>
            </a:r>
            <a:endParaRPr lang="ru-RU" sz="2800" b="1" kern="1400" cap="all" dirty="0">
              <a:solidFill>
                <a:srgbClr val="8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5357" y="4875905"/>
            <a:ext cx="9548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kern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ФОМИНА Галина Сергеевна, </a:t>
            </a:r>
          </a:p>
          <a:p>
            <a:pPr algn="r"/>
            <a:r>
              <a:rPr lang="ru-RU" sz="2400" b="1" kern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и.о. заместителя директора по ВР </a:t>
            </a:r>
          </a:p>
          <a:p>
            <a:pPr algn="r"/>
            <a:r>
              <a:rPr lang="ru-RU" sz="2400" b="1" kern="1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МБОУ «ЦО № 52 им. В.В. Лапина»</a:t>
            </a:r>
            <a:endParaRPr lang="ru-RU" sz="2400" b="1" kern="1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69548" y="1836473"/>
            <a:ext cx="8775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Семинар  «формирование гражданско-патриотической позиции обучающихся: социально-педагогические и </a:t>
            </a:r>
            <a:r>
              <a:rPr lang="ru-RU" b="1" kern="14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культурологические </a:t>
            </a:r>
            <a:r>
              <a:rPr lang="ru-RU" b="1" kern="14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аспекты» </a:t>
            </a:r>
            <a:endParaRPr lang="ru-RU" b="1" kern="1400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12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50" y="63255"/>
            <a:ext cx="10906250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УЧАСТНИКИ СЕЛЬСКИХ, МУНИЦИПАЛЬНЫХ, РЕГИОНАЛЬНЫХ СОБЫТИЙ</a:t>
            </a:r>
            <a:endParaRPr lang="ru-RU" sz="2800" dirty="0"/>
          </a:p>
        </p:txBody>
      </p:sp>
      <p:pic>
        <p:nvPicPr>
          <p:cNvPr id="62466" name="Picture 2" descr="D:\АА ФОМИНА ГС\ФОТО\9 мая зайцево\4c91990c-6284-4a89-81dd-dfab306f35c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000" y="4383000"/>
            <a:ext cx="3712499" cy="2475000"/>
          </a:xfrm>
          <a:prstGeom prst="rect">
            <a:avLst/>
          </a:prstGeom>
          <a:noFill/>
        </p:spPr>
      </p:pic>
      <p:pic>
        <p:nvPicPr>
          <p:cNvPr id="62467" name="Picture 3" descr="C:\Users\Учитель\Desktop\Фомина ГС\ФОТО\ШАБАНОВА ЕЕ\a56a01a3-a442-4697-b8d8-ac4eecbe22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6000" y="4104001"/>
            <a:ext cx="2790000" cy="2708044"/>
          </a:xfrm>
          <a:prstGeom prst="rect">
            <a:avLst/>
          </a:prstGeom>
          <a:noFill/>
        </p:spPr>
      </p:pic>
      <p:pic>
        <p:nvPicPr>
          <p:cNvPr id="62468" name="Picture 4" descr="D:\АА ФОМИНА ГС\ФОТО\9 мая зайцево\d50a4a12-1743-4561-8ad0-066498c58d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9000"/>
            <a:ext cx="4680000" cy="3120000"/>
          </a:xfrm>
          <a:prstGeom prst="rect">
            <a:avLst/>
          </a:prstGeom>
          <a:noFill/>
        </p:spPr>
      </p:pic>
      <p:pic>
        <p:nvPicPr>
          <p:cNvPr id="62469" name="Picture 5" descr="D:\АА ФОМИНА ГС\ФОТО\9 МАЯ\2a0bf46e-a547-4d3b-baad-82914b808a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6421" y="1449001"/>
            <a:ext cx="4004579" cy="2995926"/>
          </a:xfrm>
          <a:prstGeom prst="rect">
            <a:avLst/>
          </a:prstGeom>
          <a:noFill/>
        </p:spPr>
      </p:pic>
      <p:pic>
        <p:nvPicPr>
          <p:cNvPr id="7" name="Picture 3" descr="D:\АА ФОМИНА ГС\ФОТО\9 МАЯ\23952043-7842-4a27-a55b-a15f0bec25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1000" y="1899000"/>
            <a:ext cx="3584250" cy="477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ТЕАТРАЛЬНОЕ ОБЪЕДИНЕНИЕ «ЖИВОЕ СЛОВО»</a:t>
            </a:r>
            <a:endParaRPr lang="ru-RU" sz="3600" dirty="0"/>
          </a:p>
        </p:txBody>
      </p:sp>
      <p:pic>
        <p:nvPicPr>
          <p:cNvPr id="63490" name="Picture 2" descr="D:\АА ФОМИНА ГС\ФОТО\9 МАЯ\82a90953-3189-437e-88be-542970485d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000" y="1449000"/>
            <a:ext cx="3896443" cy="2913668"/>
          </a:xfrm>
          <a:prstGeom prst="rect">
            <a:avLst/>
          </a:prstGeom>
          <a:noFill/>
        </p:spPr>
      </p:pic>
      <p:pic>
        <p:nvPicPr>
          <p:cNvPr id="63492" name="Picture 4" descr="D:\АА ФОМИНА ГС\ФОТО\БЛОКАДА\27.01.23\01f08ae1-aabf-4cda-bcfc-89936a0b96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1000" y="1494000"/>
            <a:ext cx="4940300" cy="2772743"/>
          </a:xfrm>
          <a:prstGeom prst="rect">
            <a:avLst/>
          </a:prstGeom>
          <a:noFill/>
        </p:spPr>
      </p:pic>
      <p:pic>
        <p:nvPicPr>
          <p:cNvPr id="63493" name="Picture 5" descr="D:\АА ФОМИНА ГС\ФОТО\БЛОКАДА\27.01.23\2ac3b8dc-8ae7-473e-8a76-92bf9edb3e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000" y="3969000"/>
            <a:ext cx="4890868" cy="2745000"/>
          </a:xfrm>
          <a:prstGeom prst="rect">
            <a:avLst/>
          </a:prstGeom>
          <a:noFill/>
        </p:spPr>
      </p:pic>
      <p:pic>
        <p:nvPicPr>
          <p:cNvPr id="63494" name="Picture 6" descr="D:\АА ФОМИНА ГС\ФОТО\БЛОКАДА\27.01.23\6d5f653c-17e4-4d76-934d-fbd17ffca8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1000" y="4060309"/>
            <a:ext cx="4984750" cy="2797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50" y="63255"/>
            <a:ext cx="10906250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ПАМЯТНЫЕ МЕСТА  - УЧАСТНИКИ ПАМЯТНЫХ СОБЫТИЙ КРУГЛЫЙ ГОД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000" y="1539000"/>
            <a:ext cx="5465233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916" y="1494000"/>
            <a:ext cx="6621084" cy="2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000" y="3924000"/>
            <a:ext cx="4844500" cy="27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8" y="17463"/>
            <a:ext cx="11820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 АПРЕЛЯ – ДЕНЬ ПАМЯТИ О ГЕНОЦИДЕ СОВЕТСКОГО НАРОДА </a:t>
            </a:r>
            <a:endParaRPr lang="ru-RU" sz="2400" dirty="0"/>
          </a:p>
        </p:txBody>
      </p:sp>
      <p:pic>
        <p:nvPicPr>
          <p:cNvPr id="7" name="Рисунок 6" descr="C:\Users\Учитель\AppData\Local\Microsoft\Windows\Temporary Internet Files\Content.Word\111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000" y="1809000"/>
            <a:ext cx="7785000" cy="381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73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8" y="17463"/>
            <a:ext cx="11820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Отряд «Патриот» Всероссийского детско-юношеского военно-патриотического общественного движения Юнармия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1000" y="1562456"/>
            <a:ext cx="5316152" cy="3987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000" y="1627013"/>
            <a:ext cx="2893500" cy="3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393" y="1645900"/>
            <a:ext cx="2555107" cy="38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3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 txBox="1">
            <a:spLocks/>
          </p:cNvSpPr>
          <p:nvPr/>
        </p:nvSpPr>
        <p:spPr>
          <a:xfrm>
            <a:off x="-474000" y="0"/>
            <a:ext cx="132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800" dirty="0" smtClean="0"/>
              <a:t>РАСШИРЕНИЕ МОДУЛЯ «СОЦИАЛЬНОЕ ПАРТНЕРСТВО»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1517650"/>
            <a:ext cx="27051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2362200"/>
            <a:ext cx="28003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50" y="1606549"/>
            <a:ext cx="2711450" cy="355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6750" y="1917700"/>
            <a:ext cx="2889250" cy="389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63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0" y="81482"/>
            <a:ext cx="112500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 smtClean="0"/>
              <a:t>Рабочая программа воспитания содержит элементы добровольческой деятельности в следующих модулях: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71000" y="1809000"/>
            <a:ext cx="115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«Классное руководство»            «Ключевые общешкольные дела»              «Детские общественные объединения»               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50" y="2362201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D:\АА ФОМИНА ГС\ФОТО\БЕССМЕРТНЫЙ ПОЛК\f471a878-9ccd-474a-8cbb-aa90f4a4c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150" y="3295650"/>
            <a:ext cx="3931229" cy="2941050"/>
          </a:xfrm>
          <a:prstGeom prst="rect">
            <a:avLst/>
          </a:prstGeom>
          <a:noFill/>
        </p:spPr>
      </p:pic>
      <p:pic>
        <p:nvPicPr>
          <p:cNvPr id="37892" name="Picture 4" descr="D:\АА ФОМИНА ГС\ФОТО\ЗАХОРОНЕНИЯ И ОБЕЛИСКИ\весна 2023\Прудное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250" y="2228850"/>
            <a:ext cx="2461552" cy="4298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49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000" y="324000"/>
            <a:ext cx="119700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dirty="0" smtClean="0"/>
              <a:t>ВНЕШНИЕ УСЛОВИЯ РЕАЛИЗАЦИИ РАБОЧЕЙ ПРОГРАММЫ ВОСПИТАНИЯ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3794" name="Picture 2" descr="D:\АА ФОМИНА ГС\ФОТО\ЗАХОРОНЕНИЯ И ОБЕЛИСКИ\весна 2023\Ниж. Елькин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550" y="1739900"/>
            <a:ext cx="3327400" cy="2495550"/>
          </a:xfrm>
          <a:prstGeom prst="rect">
            <a:avLst/>
          </a:prstGeom>
          <a:noFill/>
        </p:spPr>
      </p:pic>
      <p:pic>
        <p:nvPicPr>
          <p:cNvPr id="33795" name="Picture 3" descr="D:\АА ФОМИНА ГС\ФОТО\ЗАХОРОНЕНИЯ И ОБЕЛИСКИ\весна 2023\27b8bb50-9755-4e89-962c-5650f1ac1bd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0700" y="1739900"/>
            <a:ext cx="3556000" cy="2000250"/>
          </a:xfrm>
          <a:prstGeom prst="rect">
            <a:avLst/>
          </a:prstGeom>
          <a:noFill/>
        </p:spPr>
      </p:pic>
      <p:pic>
        <p:nvPicPr>
          <p:cNvPr id="33796" name="Picture 4" descr="D:\АА ФОМИНА ГС\ФОТО\ЗАХОРОНЕНИЯ И ОБЕЛИСКИ\весна 2023\a6618b69-8a54-4148-8c96-c7412f253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4584700"/>
            <a:ext cx="3577891" cy="2011300"/>
          </a:xfrm>
          <a:prstGeom prst="rect">
            <a:avLst/>
          </a:prstGeom>
          <a:noFill/>
        </p:spPr>
      </p:pic>
      <p:pic>
        <p:nvPicPr>
          <p:cNvPr id="33797" name="Picture 5" descr="D:\АА ФОМИНА ГС\ФОТО\ЗАХОРОНЕНИЯ И ОБЕЛИСКИ\с. Зайцево, ул. Школьн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8550" y="3651250"/>
            <a:ext cx="2266950" cy="3056369"/>
          </a:xfrm>
          <a:prstGeom prst="rect">
            <a:avLst/>
          </a:prstGeom>
          <a:noFill/>
        </p:spPr>
      </p:pic>
      <p:pic>
        <p:nvPicPr>
          <p:cNvPr id="33798" name="Picture 6" descr="D:\АА ФОМИНА ГС\ФОТО\ЗАХОРОНЕНИЯ И ОБЕЛИСКИ\fdb36e5b-4c9b-4772-91c5-3b9464efaef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00" y="1562100"/>
            <a:ext cx="2898936" cy="3908430"/>
          </a:xfrm>
          <a:prstGeom prst="rect">
            <a:avLst/>
          </a:prstGeom>
          <a:noFill/>
        </p:spPr>
      </p:pic>
      <p:pic>
        <p:nvPicPr>
          <p:cNvPr id="12" name="Picture 1" descr="D:\АА ФОМИНА ГС\ФОТО\ЗАХОРОНЕНИЯ И ОБЕЛИСКИ\весна 2023\790fcaae-9f4a-4fc7-8c4c-30481849354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9900" y="4495800"/>
            <a:ext cx="2878143" cy="2160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28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000" y="324000"/>
            <a:ext cx="119700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dirty="0" smtClean="0"/>
              <a:t>ВНЕШНИЕ УСЛОВИЯ РЕАЛИЗАЦИИ РАБОЧЕЙ ПРОГРАММЫ ВОСПИТАНИЯ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7346" name="Picture 2" descr="D:\АА ФОМИНА ГС\ФОТО\ВИЗИТКА\САМОУПРАВЛЕНИЕ\27.06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750" y="1473200"/>
            <a:ext cx="3778250" cy="2833688"/>
          </a:xfrm>
          <a:prstGeom prst="rect">
            <a:avLst/>
          </a:prstGeom>
          <a:noFill/>
        </p:spPr>
      </p:pic>
      <p:pic>
        <p:nvPicPr>
          <p:cNvPr id="57347" name="Picture 3" descr="D:\АА ФОМИНА ГС\ФОТО\ВИЗИТКА\САМОУПРАВЛЕНИЕ\e418871f-9520-4736-b968-5d8bd0393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950" y="4124325"/>
            <a:ext cx="3644900" cy="2733675"/>
          </a:xfrm>
          <a:prstGeom prst="rect">
            <a:avLst/>
          </a:prstGeom>
          <a:noFill/>
        </p:spPr>
      </p:pic>
      <p:pic>
        <p:nvPicPr>
          <p:cNvPr id="57348" name="Picture 4" descr="D:\АА ФОМИНА ГС\ФОТО\ВИЗИТКА\САМОУПРАВЛЕНИЕ\0DFLROTl4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2350" y="1473200"/>
            <a:ext cx="3860800" cy="2895600"/>
          </a:xfrm>
          <a:prstGeom prst="rect">
            <a:avLst/>
          </a:prstGeom>
          <a:noFill/>
        </p:spPr>
      </p:pic>
      <p:pic>
        <p:nvPicPr>
          <p:cNvPr id="57349" name="Picture 5" descr="D:\АА ФОМИНА ГС\ФОТО\ВИЗИТКА\САМОУПРАВЛЕНИЕ\27759521-9eeb-491b-bd46-828cf22c9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5700" y="4408444"/>
            <a:ext cx="4349750" cy="2449556"/>
          </a:xfrm>
          <a:prstGeom prst="rect">
            <a:avLst/>
          </a:prstGeom>
          <a:noFill/>
        </p:spPr>
      </p:pic>
      <p:pic>
        <p:nvPicPr>
          <p:cNvPr id="57350" name="Picture 6" descr="D:\АА ФОМИНА ГС\ФОТО\ВИЗИТКА\САМОУПРАВЛЕНИЕ\2 фо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73200"/>
            <a:ext cx="3389816" cy="2178939"/>
          </a:xfrm>
          <a:prstGeom prst="rect">
            <a:avLst/>
          </a:prstGeom>
          <a:noFill/>
        </p:spPr>
      </p:pic>
      <p:pic>
        <p:nvPicPr>
          <p:cNvPr id="57351" name="Picture 7" descr="D:\АА ФОМИНА ГС\ФОТО\ВИЗИТКА\САМОУПРАВЛЕНИЕ\fe9dfc1f-080a-4af0-b141-1da2cdd7e1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950" y="3829050"/>
            <a:ext cx="3200400" cy="240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28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0" y="81482"/>
            <a:ext cx="112500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 smtClean="0"/>
              <a:t>ПЕРВЫЕ «ЭФФЕКТЫ»  ОТ АКЦИИ  «ВСЕ ДЛЯ ПОБЕДЫ»</a:t>
            </a:r>
            <a:endParaRPr lang="ru-RU" sz="1400" dirty="0"/>
          </a:p>
        </p:txBody>
      </p:sp>
      <p:pic>
        <p:nvPicPr>
          <p:cNvPr id="58370" name="Picture 2" descr="D:\АА ФОМИНА ГС\ФОТО\СВО\ca993fc8-512e-4699-b060-25e1bbdb9a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49000"/>
            <a:ext cx="3936000" cy="2952001"/>
          </a:xfrm>
          <a:prstGeom prst="rect">
            <a:avLst/>
          </a:prstGeom>
          <a:noFill/>
        </p:spPr>
      </p:pic>
      <p:pic>
        <p:nvPicPr>
          <p:cNvPr id="58371" name="Picture 3" descr="D:\АА ФОМИНА ГС\ФОТО\СВО\e11221c6-a6b4-4213-ba1e-06032f5215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6000" y="1809000"/>
            <a:ext cx="1987550" cy="4416778"/>
          </a:xfrm>
          <a:prstGeom prst="rect">
            <a:avLst/>
          </a:prstGeom>
          <a:noFill/>
        </p:spPr>
      </p:pic>
      <p:pic>
        <p:nvPicPr>
          <p:cNvPr id="58373" name="Picture 5" descr="D:\АА ФОМИНА ГС\ФОТО\СВО\5912c4a2-7c7a-4d02-9b5f-6a88ef095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00" y="1784351"/>
            <a:ext cx="2127250" cy="2533650"/>
          </a:xfrm>
          <a:prstGeom prst="rect">
            <a:avLst/>
          </a:prstGeom>
          <a:noFill/>
        </p:spPr>
      </p:pic>
      <p:pic>
        <p:nvPicPr>
          <p:cNvPr id="58374" name="Picture 6" descr="D:\АА ФОМИНА ГС\ФОТО\СВО\85382a21-a0d6-43ee-9efa-4f755f6c7e9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1950" y="1784350"/>
            <a:ext cx="2660650" cy="1995488"/>
          </a:xfrm>
          <a:prstGeom prst="rect">
            <a:avLst/>
          </a:prstGeom>
          <a:noFill/>
        </p:spPr>
      </p:pic>
      <p:pic>
        <p:nvPicPr>
          <p:cNvPr id="58375" name="Picture 7" descr="D:\АА ФОМИНА ГС\ФОТО\СВО\c1b2e322-05e6-4cb4-a294-89c54ff271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0550" y="4451350"/>
            <a:ext cx="2489200" cy="1866900"/>
          </a:xfrm>
          <a:prstGeom prst="rect">
            <a:avLst/>
          </a:prstGeom>
          <a:noFill/>
        </p:spPr>
      </p:pic>
      <p:pic>
        <p:nvPicPr>
          <p:cNvPr id="58376" name="Picture 8" descr="D:\АА ФОМИНА ГС\ФОТО\СВО\cd90ef76-d02b-4266-866f-b956657162c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4200" y="3829050"/>
            <a:ext cx="2400300" cy="287397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4059000"/>
            <a:ext cx="447999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949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3255"/>
            <a:ext cx="117348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dirty="0" smtClean="0"/>
              <a:t>ОРГАНИЗОВАЛИ ПЛЕТЕНИЕ СЕТЕЙ ВОЛОНТЕРЫ ГРУППЫ «ПЛЕТЕМ.71»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6000" y="1584000"/>
            <a:ext cx="11475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Плетение сетей началось  уже 2 июня, планировалось сначала ограничиться пришкольным лагерем:</a:t>
            </a:r>
            <a:endParaRPr lang="ru-RU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49" name="Picture 1" descr="D:\АА ФОМИНА ГС\ЛДП\ЛЕТО  2023\2 июня\фото 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" y="2006600"/>
            <a:ext cx="4089399" cy="3067050"/>
          </a:xfrm>
          <a:prstGeom prst="rect">
            <a:avLst/>
          </a:prstGeom>
          <a:noFill/>
        </p:spPr>
      </p:pic>
      <p:pic>
        <p:nvPicPr>
          <p:cNvPr id="27650" name="Picture 2" descr="D:\АА ФОМИНА ГС\ЛДП\ЛЕТО  2023\5 июня\фото 5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50" y="2006600"/>
            <a:ext cx="4188177" cy="2355850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540000"/>
            <a:ext cx="300513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864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000" y="324000"/>
            <a:ext cx="119700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200" dirty="0" smtClean="0"/>
              <a:t>СЕГОДНЯ РАБОТА ПО ПОДДЕРЖКЕ СВО НЕ ТОЛЬКО ИМЕЕТ РЕГУЛЯРНЫЙ ХАРАКТЕР, НО И ДЕЛИТСЯ НА НАПРАВЛЕНИЯ: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6000" y="1584000"/>
            <a:ext cx="11475000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«Плетём для  СВОих»                 «Все для фронта, всё для победы»                      «Тепло родного дома»</a:t>
            </a:r>
            <a:endParaRPr lang="ru-RU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8250" y="4140200"/>
            <a:ext cx="1927225" cy="25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300" y="2051050"/>
            <a:ext cx="2844800" cy="379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" y="2362200"/>
            <a:ext cx="3873500" cy="290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5200" y="2184400"/>
            <a:ext cx="3244850" cy="432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864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000" y="324000"/>
            <a:ext cx="119700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3200" dirty="0" smtClean="0"/>
              <a:t>ПРИКЛЮЧЕНИЯ  МАРЛЕВОГО  РУЛОНА</a:t>
            </a:r>
            <a:endParaRPr lang="ru-RU" sz="32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51000"/>
            <a:ext cx="2805113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трелка вправо 7"/>
          <p:cNvSpPr/>
          <p:nvPr/>
        </p:nvSpPr>
        <p:spPr>
          <a:xfrm flipV="1">
            <a:off x="3962400" y="2628900"/>
            <a:ext cx="622300" cy="1289050"/>
          </a:xfrm>
          <a:prstGeom prst="rightArrow">
            <a:avLst>
              <a:gd name="adj1" fmla="val 50000"/>
              <a:gd name="adj2" fmla="val 645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1651000"/>
            <a:ext cx="2775242" cy="368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трелка вправо 9"/>
          <p:cNvSpPr/>
          <p:nvPr/>
        </p:nvSpPr>
        <p:spPr>
          <a:xfrm flipV="1">
            <a:off x="7562850" y="2406650"/>
            <a:ext cx="711200" cy="1155700"/>
          </a:xfrm>
          <a:prstGeom prst="rightArrow">
            <a:avLst>
              <a:gd name="adj1" fmla="val 50000"/>
              <a:gd name="adj2" fmla="val 645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650" y="1250950"/>
            <a:ext cx="3405188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авая фигурная скобка 11"/>
          <p:cNvSpPr/>
          <p:nvPr/>
        </p:nvSpPr>
        <p:spPr>
          <a:xfrm>
            <a:off x="5562600" y="285115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2900" y="3517900"/>
            <a:ext cx="26670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864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3255"/>
            <a:ext cx="1142365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РАБОТА  С КОМИТЕТОМ СЕМЕЙ ВОИНОВ ОТЕЧЕСТВА</a:t>
            </a:r>
            <a:endParaRPr lang="ru-RU" sz="40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3200"/>
            <a:ext cx="379306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499" y="1473200"/>
            <a:ext cx="4282017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5150" y="1473200"/>
            <a:ext cx="400685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6299" y="4644000"/>
            <a:ext cx="3639667" cy="204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362450"/>
            <a:ext cx="18669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7150" y="38354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4406900"/>
            <a:ext cx="3779555" cy="21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211</Words>
  <Application>Microsoft Office PowerPoint</Application>
  <PresentationFormat>Произвольный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 Рабочая программа воспитания содержит элементы добровольческой деятельности в следующих модулях:</vt:lpstr>
      <vt:lpstr>ВНЕШНИЕ УСЛОВИЯ РЕАЛИЗАЦИИ РАБОЧЕЙ ПРОГРАММЫ ВОСПИТАНИЯ </vt:lpstr>
      <vt:lpstr>ВНЕШНИЕ УСЛОВИЯ РЕАЛИЗАЦИИ РАБОЧЕЙ ПРОГРАММЫ ВОСПИТАНИЯ </vt:lpstr>
      <vt:lpstr> ПЕРВЫЕ «ЭФФЕКТЫ»  ОТ АКЦИИ  «ВСЕ ДЛЯ ПОБЕДЫ»</vt:lpstr>
      <vt:lpstr>ОРГАНИЗОВАЛИ ПЛЕТЕНИЕ СЕТЕЙ ВОЛОНТЕРЫ ГРУППЫ «ПЛЕТЕМ.71»</vt:lpstr>
      <vt:lpstr>СЕГОДНЯ РАБОТА ПО ПОДДЕРЖКЕ СВО НЕ ТОЛЬКО ИМЕЕТ РЕГУЛЯРНЫЙ ХАРАКТЕР, НО И ДЕЛИТСЯ НА НАПРАВЛЕНИЯ: </vt:lpstr>
      <vt:lpstr>ПРИКЛЮЧЕНИЯ  МАРЛЕВОГО  РУЛОНА</vt:lpstr>
      <vt:lpstr>РАБОТА  С КОМИТЕТОМ СЕМЕЙ ВОИНОВ ОТЕЧЕСТВА</vt:lpstr>
      <vt:lpstr>УЧАСТНИКИ СЕЛЬСКИХ, МУНИЦИПАЛЬНЫХ, РЕГИОНАЛЬНЫХ СОБЫТИЙ</vt:lpstr>
      <vt:lpstr>ТЕАТРАЛЬНОЕ ОБЪЕДИНЕНИЕ «ЖИВОЕ СЛОВО»</vt:lpstr>
      <vt:lpstr>ПАМЯТНЫЕ МЕСТА  - УЧАСТНИКИ ПАМЯТНЫХ СОБЫТИЙ КРУГЛЫЙ ГОД</vt:lpstr>
      <vt:lpstr>19 АПРЕЛЯ – ДЕНЬ ПАМЯТИ О ГЕНОЦИДЕ СОВЕТСКОГО НАРОДА </vt:lpstr>
      <vt:lpstr>Отряд «Патриот» Всероссийского детско-юношеского военно-патриотического общественного движения Юнармия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Admin</cp:lastModifiedBy>
  <cp:revision>127</cp:revision>
  <dcterms:created xsi:type="dcterms:W3CDTF">2020-07-05T17:04:43Z</dcterms:created>
  <dcterms:modified xsi:type="dcterms:W3CDTF">2023-11-29T14:17:06Z</dcterms:modified>
</cp:coreProperties>
</file>