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1" r:id="rId4"/>
    <p:sldId id="262" r:id="rId5"/>
    <p:sldId id="264" r:id="rId6"/>
    <p:sldId id="265" r:id="rId7"/>
    <p:sldId id="266" r:id="rId8"/>
    <p:sldId id="267" r:id="rId9"/>
    <p:sldId id="268" r:id="rId10"/>
    <p:sldId id="269" r:id="rId11"/>
    <p:sldId id="270" r:id="rId12"/>
    <p:sldId id="271" r:id="rId13"/>
    <p:sldId id="273" r:id="rId14"/>
    <p:sldId id="274"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23.10.2023</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23.10.2023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23.10.2023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23.10.2023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23.10.2023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23.10.2023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23.10.2023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5B106E36-FD25-4E2D-B0AA-010F637433A0}" type="datetimeFigureOut">
              <a:rPr lang="ru-RU" smtClean="0"/>
              <a:pPr/>
              <a:t>23.10.2023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23.10.2023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B106E36-FD25-4E2D-B0AA-010F637433A0}" type="datetimeFigureOut">
              <a:rPr lang="ru-RU" smtClean="0"/>
              <a:pPr/>
              <a:t>23.10.2023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23.10.2023</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23.10.2023</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fipi.ru/ege-i-gve-11/demoversii-specifikacii-kodifikatory"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Особенности выполнения задания 38 </a:t>
            </a:r>
            <a:endParaRPr lang="ru-RU" dirty="0"/>
          </a:p>
        </p:txBody>
      </p:sp>
      <p:sp>
        <p:nvSpPr>
          <p:cNvPr id="3" name="Подзаголовок 2"/>
          <p:cNvSpPr>
            <a:spLocks noGrp="1"/>
          </p:cNvSpPr>
          <p:nvPr>
            <p:ph type="subTitle" idx="1"/>
          </p:nvPr>
        </p:nvSpPr>
        <p:spPr/>
        <p:txBody>
          <a:bodyPr>
            <a:normAutofit lnSpcReduction="10000"/>
          </a:bodyPr>
          <a:lstStyle/>
          <a:p>
            <a:r>
              <a:rPr lang="ru-RU" dirty="0" err="1" smtClean="0"/>
              <a:t>Конорозова</a:t>
            </a:r>
            <a:r>
              <a:rPr lang="ru-RU" dirty="0" smtClean="0"/>
              <a:t> Анна </a:t>
            </a:r>
            <a:r>
              <a:rPr lang="ru-RU" dirty="0" err="1" smtClean="0"/>
              <a:t>Александрона</a:t>
            </a:r>
            <a:endParaRPr lang="ru-RU" dirty="0" smtClean="0"/>
          </a:p>
          <a:p>
            <a:r>
              <a:rPr lang="ru-RU" sz="2400" dirty="0" smtClean="0"/>
              <a:t>МБОУ «ЦО –гимназия 11 им. Александра и Олега Трояновских</a:t>
            </a:r>
            <a:endParaRPr lang="ru-RU"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lnSpcReduction="10000"/>
          </a:bodyPr>
          <a:lstStyle/>
          <a:p>
            <a:r>
              <a:rPr lang="ru-RU" dirty="0" smtClean="0"/>
              <a:t>В конце письменного задания </a:t>
            </a:r>
            <a:r>
              <a:rPr lang="ru-RU" dirty="0" smtClean="0"/>
              <a:t>-</a:t>
            </a:r>
            <a:r>
              <a:rPr lang="ru-RU" b="1" dirty="0" smtClean="0"/>
              <a:t> свое мнение по теме проекта</a:t>
            </a:r>
            <a:r>
              <a:rPr lang="ru-RU" i="1" dirty="0" smtClean="0"/>
              <a:t>.</a:t>
            </a:r>
          </a:p>
          <a:p>
            <a:r>
              <a:rPr lang="de-DE" b="1" dirty="0" smtClean="0">
                <a:solidFill>
                  <a:srgbClr val="FF0000"/>
                </a:solidFill>
              </a:rPr>
              <a:t>Zusammenfassend</a:t>
            </a:r>
            <a:r>
              <a:rPr lang="de-DE" dirty="0" smtClean="0">
                <a:solidFill>
                  <a:srgbClr val="FF0000"/>
                </a:solidFill>
              </a:rPr>
              <a:t> glaube ich, dass soziale Netzwerke immer beliebt werden, da sie eine große Gelegenheit bieten, Kontakte zu knüpfen, Freunde zu finden, neuen Modetrends zu folgen, ein Hobby zu beginnen usw. Es ist jedoch auch wichtig, darauf zu achten, dass die Jugendlichen nicht zu viel Zeit am Bildschirm verbringen, weil soziale Medien süchtig machen.</a:t>
            </a:r>
            <a:endParaRPr lang="ru-RU" dirty="0">
              <a:solidFill>
                <a:srgbClr val="FF0000"/>
              </a:solidFill>
            </a:endParaRPr>
          </a:p>
        </p:txBody>
      </p:sp>
      <p:sp>
        <p:nvSpPr>
          <p:cNvPr id="2" name="Заголовок 1"/>
          <p:cNvSpPr>
            <a:spLocks noGrp="1"/>
          </p:cNvSpPr>
          <p:nvPr>
            <p:ph type="title"/>
          </p:nvPr>
        </p:nvSpPr>
        <p:spPr/>
        <p:txBody>
          <a:bodyPr>
            <a:normAutofit fontScale="90000"/>
          </a:bodyPr>
          <a:lstStyle/>
          <a:p>
            <a:pPr algn="ctr"/>
            <a:r>
              <a:rPr lang="ru-RU" dirty="0" smtClean="0"/>
              <a:t>Абзац 5 </a:t>
            </a:r>
            <a:br>
              <a:rPr lang="ru-RU" dirty="0" smtClean="0"/>
            </a:br>
            <a:r>
              <a:rPr lang="ru-RU" b="1" dirty="0" smtClean="0"/>
              <a:t> Заключение + мнение</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r>
              <a:rPr lang="ru-RU" dirty="0" smtClean="0"/>
              <a:t>неправильно употребленное слово в контексте</a:t>
            </a:r>
            <a:endParaRPr lang="de-DE" dirty="0" smtClean="0"/>
          </a:p>
          <a:p>
            <a:r>
              <a:rPr lang="ru-RU" dirty="0" smtClean="0"/>
              <a:t>ошибка в сочетаемости</a:t>
            </a:r>
            <a:endParaRPr lang="de-DE" dirty="0" smtClean="0"/>
          </a:p>
          <a:p>
            <a:r>
              <a:rPr lang="ru-RU" dirty="0" smtClean="0"/>
              <a:t>пропуск слова, если он не влияет на грамматическую структуру предложения</a:t>
            </a:r>
            <a:endParaRPr lang="de-DE" dirty="0" smtClean="0"/>
          </a:p>
          <a:p>
            <a:r>
              <a:rPr lang="ru-RU" dirty="0" smtClean="0"/>
              <a:t>ошибки в словообразовании, если часть речи не меняется</a:t>
            </a:r>
            <a:endParaRPr lang="de-DE" dirty="0" smtClean="0"/>
          </a:p>
          <a:p>
            <a:r>
              <a:rPr lang="ru-RU" dirty="0" smtClean="0"/>
              <a:t>ошибка в фразовом глаголе </a:t>
            </a:r>
            <a:endParaRPr lang="de-DE" dirty="0" smtClean="0"/>
          </a:p>
          <a:p>
            <a:r>
              <a:rPr lang="ru-RU" dirty="0" smtClean="0"/>
              <a:t>орфографическая ошибка, которая меняет значение слова </a:t>
            </a:r>
            <a:endParaRPr lang="de-DE" dirty="0" smtClean="0"/>
          </a:p>
          <a:p>
            <a:endParaRPr lang="ru-RU" dirty="0"/>
          </a:p>
        </p:txBody>
      </p:sp>
      <p:sp>
        <p:nvSpPr>
          <p:cNvPr id="2" name="Заголовок 1"/>
          <p:cNvSpPr>
            <a:spLocks noGrp="1"/>
          </p:cNvSpPr>
          <p:nvPr>
            <p:ph type="title"/>
          </p:nvPr>
        </p:nvSpPr>
        <p:spPr>
          <a:xfrm>
            <a:off x="457200" y="274638"/>
            <a:ext cx="8229600" cy="778098"/>
          </a:xfrm>
        </p:spPr>
        <p:txBody>
          <a:bodyPr>
            <a:normAutofit fontScale="90000"/>
          </a:bodyPr>
          <a:lstStyle/>
          <a:p>
            <a:pPr algn="ctr"/>
            <a:r>
              <a:rPr lang="ru-RU" b="1" dirty="0" smtClean="0"/>
              <a:t/>
            </a:r>
            <a:br>
              <a:rPr lang="ru-RU" b="1" dirty="0" smtClean="0"/>
            </a:br>
            <a:r>
              <a:rPr lang="ru-RU" b="1" dirty="0" smtClean="0"/>
              <a:t>Лексические </a:t>
            </a:r>
            <a:r>
              <a:rPr lang="ru-RU" b="1" dirty="0" smtClean="0"/>
              <a:t>ошибки</a:t>
            </a:r>
            <a:br>
              <a:rPr lang="ru-RU" b="1" dirty="0" smtClean="0"/>
            </a:b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10000"/>
          </a:bodyPr>
          <a:lstStyle/>
          <a:p>
            <a:r>
              <a:rPr lang="ru-RU" dirty="0" smtClean="0"/>
              <a:t>в любой грамматической форме, будь то форма глагола, множественного числа сущ., степени сравнения и в любой теме из раздела “Грамматические темы” </a:t>
            </a:r>
            <a:r>
              <a:rPr lang="ru-RU" dirty="0" smtClean="0">
                <a:hlinkClick r:id="rId2"/>
              </a:rPr>
              <a:t>кодификатора</a:t>
            </a:r>
            <a:endParaRPr lang="ru-RU" dirty="0" smtClean="0"/>
          </a:p>
          <a:p>
            <a:r>
              <a:rPr lang="ru-RU" dirty="0" smtClean="0"/>
              <a:t>в порядке слов </a:t>
            </a:r>
          </a:p>
          <a:p>
            <a:r>
              <a:rPr lang="ru-RU" dirty="0" smtClean="0"/>
              <a:t>есть пропуск слова, влияющий на структуру предложения</a:t>
            </a:r>
          </a:p>
          <a:p>
            <a:r>
              <a:rPr lang="ru-RU" dirty="0" smtClean="0"/>
              <a:t>в словообразовании, если меняется часть речи </a:t>
            </a:r>
          </a:p>
          <a:p>
            <a:r>
              <a:rPr lang="ru-RU" dirty="0" smtClean="0"/>
              <a:t>В сочинении приветствуются сложные структуры, модальные глаголы, обороты с пассивом/ инфинитивом/ причастиями, условные предложения</a:t>
            </a:r>
          </a:p>
          <a:p>
            <a:endParaRPr lang="ru-RU" dirty="0"/>
          </a:p>
        </p:txBody>
      </p:sp>
      <p:sp>
        <p:nvSpPr>
          <p:cNvPr id="2" name="Заголовок 1"/>
          <p:cNvSpPr>
            <a:spLocks noGrp="1"/>
          </p:cNvSpPr>
          <p:nvPr>
            <p:ph type="title"/>
          </p:nvPr>
        </p:nvSpPr>
        <p:spPr/>
        <p:txBody>
          <a:bodyPr>
            <a:normAutofit fontScale="90000"/>
          </a:bodyPr>
          <a:lstStyle/>
          <a:p>
            <a:pPr algn="ctr"/>
            <a:r>
              <a:rPr lang="ru-RU" b="1" dirty="0" smtClean="0"/>
              <a:t/>
            </a:r>
            <a:br>
              <a:rPr lang="ru-RU" b="1" dirty="0" smtClean="0"/>
            </a:br>
            <a:r>
              <a:rPr lang="ru-RU" b="1" dirty="0" smtClean="0"/>
              <a:t>Грамматические </a:t>
            </a:r>
            <a:r>
              <a:rPr lang="ru-RU" b="1" dirty="0" smtClean="0"/>
              <a:t>ошибки</a:t>
            </a:r>
            <a:br>
              <a:rPr lang="ru-RU" b="1" dirty="0" smtClean="0"/>
            </a:b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endParaRPr lang="ru-RU" dirty="0" smtClean="0"/>
          </a:p>
          <a:p>
            <a:r>
              <a:rPr lang="ru-RU" dirty="0" smtClean="0"/>
              <a:t>Все </a:t>
            </a:r>
            <a:r>
              <a:rPr lang="ru-RU" dirty="0" smtClean="0"/>
              <a:t>ошибки, не меняющие значения слова </a:t>
            </a:r>
            <a:br>
              <a:rPr lang="ru-RU" dirty="0" smtClean="0"/>
            </a:br>
            <a:r>
              <a:rPr lang="ru-RU" dirty="0" smtClean="0"/>
              <a:t>Если слово в работе написано один раз правильно, а остальные – неправильно, это считается ошибкой</a:t>
            </a:r>
          </a:p>
          <a:p>
            <a:r>
              <a:rPr lang="ru-RU" dirty="0" smtClean="0"/>
              <a:t>Если буква или слово написаны неразборчиво, слово считается написанным неверно</a:t>
            </a:r>
          </a:p>
          <a:p>
            <a:endParaRPr lang="ru-RU" dirty="0"/>
          </a:p>
        </p:txBody>
      </p:sp>
      <p:sp>
        <p:nvSpPr>
          <p:cNvPr id="2" name="Заголовок 1"/>
          <p:cNvSpPr>
            <a:spLocks noGrp="1"/>
          </p:cNvSpPr>
          <p:nvPr>
            <p:ph type="title"/>
          </p:nvPr>
        </p:nvSpPr>
        <p:spPr/>
        <p:txBody>
          <a:bodyPr>
            <a:normAutofit fontScale="90000"/>
          </a:bodyPr>
          <a:lstStyle/>
          <a:p>
            <a:pPr algn="ctr"/>
            <a:r>
              <a:rPr lang="ru-RU" b="1" dirty="0" smtClean="0"/>
              <a:t/>
            </a:r>
            <a:br>
              <a:rPr lang="ru-RU" b="1" dirty="0" smtClean="0"/>
            </a:br>
            <a:r>
              <a:rPr lang="ru-RU" b="1" dirty="0" smtClean="0"/>
              <a:t>Орфографические </a:t>
            </a:r>
            <a:r>
              <a:rPr lang="ru-RU" b="1" dirty="0" smtClean="0"/>
              <a:t>и пунктуационные ошибки</a:t>
            </a:r>
            <a:br>
              <a:rPr lang="ru-RU" b="1" dirty="0" smtClean="0"/>
            </a:b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1481328"/>
            <a:ext cx="8291264" cy="4827992"/>
          </a:xfrm>
        </p:spPr>
        <p:txBody>
          <a:bodyPr>
            <a:normAutofit fontScale="70000" lnSpcReduction="20000"/>
          </a:bodyPr>
          <a:lstStyle/>
          <a:p>
            <a:r>
              <a:rPr lang="ru-RU" sz="3100" dirty="0" smtClean="0"/>
              <a:t>Отводите 60 минут на это задание.</a:t>
            </a:r>
          </a:p>
          <a:p>
            <a:r>
              <a:rPr lang="ru-RU" sz="3100" dirty="0" smtClean="0"/>
              <a:t>Просмотрите оба проекта и решите, какой из них понятнее и легче описать.</a:t>
            </a:r>
          </a:p>
          <a:p>
            <a:r>
              <a:rPr lang="ru-RU" sz="3100" dirty="0" smtClean="0"/>
              <a:t>Читайте тему проекта и набрасываете в двух словах, что вы скажете на каждый пункт плана. После того, как набросали, проверяете всё и убеждаетесь, что все написанное СООТВЕТСТВУЕТ ТЕМЕ ПРОЕКТА.</a:t>
            </a:r>
          </a:p>
          <a:p>
            <a:r>
              <a:rPr lang="ru-RU" sz="3100" dirty="0" smtClean="0"/>
              <a:t>Напишите проект на черновик. Если у вас осталось мало времени – пишите сразу на чистовик.</a:t>
            </a:r>
          </a:p>
          <a:p>
            <a:r>
              <a:rPr lang="ru-RU" sz="3100" dirty="0" smtClean="0"/>
              <a:t>Проверьте ошибки. Вспомните свои типичные “ляпы” и проверьте работу на них.</a:t>
            </a:r>
          </a:p>
          <a:p>
            <a:r>
              <a:rPr lang="ru-RU" sz="3100" dirty="0" smtClean="0"/>
              <a:t>Перепишите на чистовик. Проверьте ошибки, проверьте, что написали номер задания (38.1 или 38.2) в начале.</a:t>
            </a:r>
          </a:p>
          <a:p>
            <a:endParaRPr lang="ru-RU" dirty="0"/>
          </a:p>
        </p:txBody>
      </p:sp>
      <p:sp>
        <p:nvSpPr>
          <p:cNvPr id="2" name="Заголовок 1"/>
          <p:cNvSpPr>
            <a:spLocks noGrp="1"/>
          </p:cNvSpPr>
          <p:nvPr>
            <p:ph type="title"/>
          </p:nvPr>
        </p:nvSpPr>
        <p:spPr/>
        <p:txBody>
          <a:bodyPr>
            <a:normAutofit fontScale="90000"/>
          </a:bodyPr>
          <a:lstStyle/>
          <a:p>
            <a:pPr algn="ctr"/>
            <a:r>
              <a:rPr lang="ru-RU" b="1" dirty="0" smtClean="0"/>
              <a:t/>
            </a:r>
            <a:br>
              <a:rPr lang="ru-RU" b="1" dirty="0" smtClean="0"/>
            </a:br>
            <a:r>
              <a:rPr lang="ru-RU" b="1" dirty="0" smtClean="0"/>
              <a:t>Алгоритм </a:t>
            </a:r>
            <a:r>
              <a:rPr lang="ru-RU" b="1" dirty="0" smtClean="0"/>
              <a:t>написания</a:t>
            </a:r>
            <a:br>
              <a:rPr lang="ru-RU" b="1" dirty="0" smtClean="0"/>
            </a:b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p:txBody>
          <a:bodyPr>
            <a:normAutofit/>
          </a:bodyPr>
          <a:lstStyle/>
          <a:p>
            <a:r>
              <a:rPr lang="ru-RU" dirty="0" smtClean="0"/>
              <a:t>“</a:t>
            </a:r>
            <a:r>
              <a:rPr lang="ru-RU" dirty="0" smtClean="0"/>
              <a:t>развёрнутое письменное высказывание с элементами рассуждения на основе таблицы/диаграммы”,  </a:t>
            </a:r>
            <a:r>
              <a:rPr lang="ru-RU" b="1" dirty="0" smtClean="0"/>
              <a:t>задание повышенного уровня сложности (B2)</a:t>
            </a:r>
            <a:r>
              <a:rPr lang="ru-RU" dirty="0" smtClean="0"/>
              <a:t>. </a:t>
            </a:r>
          </a:p>
          <a:p>
            <a:endParaRPr lang="ru-RU" dirty="0" smtClean="0"/>
          </a:p>
          <a:p>
            <a:r>
              <a:rPr lang="ru-RU" dirty="0" smtClean="0"/>
              <a:t>Задание </a:t>
            </a:r>
            <a:r>
              <a:rPr lang="ru-RU" dirty="0" smtClean="0"/>
              <a:t>- </a:t>
            </a:r>
            <a:r>
              <a:rPr lang="ru-RU" b="1" dirty="0" smtClean="0"/>
              <a:t>14 баллов</a:t>
            </a:r>
            <a:r>
              <a:rPr lang="ru-RU" dirty="0" smtClean="0"/>
              <a:t> </a:t>
            </a:r>
          </a:p>
          <a:p>
            <a:endParaRPr lang="ru-RU" dirty="0" smtClean="0"/>
          </a:p>
          <a:p>
            <a:r>
              <a:rPr lang="ru-RU" dirty="0" smtClean="0"/>
              <a:t>Рекомендуемое </a:t>
            </a:r>
            <a:r>
              <a:rPr lang="ru-RU" dirty="0" smtClean="0"/>
              <a:t>время написания задания 38 на экзамене – </a:t>
            </a:r>
            <a:r>
              <a:rPr lang="ru-RU" b="1" dirty="0" smtClean="0"/>
              <a:t>60 минут</a:t>
            </a:r>
            <a:r>
              <a:rPr lang="ru-RU" dirty="0" smtClean="0"/>
              <a:t>.</a:t>
            </a:r>
            <a:endParaRPr lang="ru-RU" dirty="0"/>
          </a:p>
        </p:txBody>
      </p:sp>
      <p:sp>
        <p:nvSpPr>
          <p:cNvPr id="2" name="Заголовок 1"/>
          <p:cNvSpPr>
            <a:spLocks noGrp="1"/>
          </p:cNvSpPr>
          <p:nvPr>
            <p:ph type="title"/>
          </p:nvPr>
        </p:nvSpPr>
        <p:spPr/>
        <p:txBody>
          <a:bodyPr>
            <a:normAutofit fontScale="90000"/>
          </a:bodyPr>
          <a:lstStyle/>
          <a:p>
            <a:pPr algn="ctr"/>
            <a:r>
              <a:rPr lang="ru-RU" dirty="0" smtClean="0"/>
              <a:t>Задание 38 в письменной части ЕГЭ</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10000"/>
          </a:bodyPr>
          <a:lstStyle/>
          <a:p>
            <a:pPr>
              <a:buNone/>
            </a:pPr>
            <a:r>
              <a:rPr lang="ru-RU" dirty="0" smtClean="0"/>
              <a:t>  По </a:t>
            </a:r>
            <a:r>
              <a:rPr lang="ru-RU" dirty="0" smtClean="0"/>
              <a:t>критерию “решение коммуникативной задачи” можно максимум получить </a:t>
            </a:r>
            <a:r>
              <a:rPr lang="ru-RU" b="1" dirty="0" smtClean="0"/>
              <a:t>3 </a:t>
            </a:r>
            <a:r>
              <a:rPr lang="ru-RU" b="1" dirty="0" smtClean="0"/>
              <a:t>балла </a:t>
            </a:r>
            <a:r>
              <a:rPr lang="ru-RU" dirty="0" smtClean="0"/>
              <a:t>если</a:t>
            </a:r>
            <a:r>
              <a:rPr lang="ru-RU" dirty="0" smtClean="0"/>
              <a:t> </a:t>
            </a:r>
            <a:r>
              <a:rPr lang="ru-RU" dirty="0" smtClean="0"/>
              <a:t>:</a:t>
            </a:r>
            <a:endParaRPr lang="ru-RU" dirty="0" smtClean="0"/>
          </a:p>
          <a:p>
            <a:r>
              <a:rPr lang="ru-RU" dirty="0" smtClean="0"/>
              <a:t>Задание написано в соответствии </a:t>
            </a:r>
            <a:r>
              <a:rPr lang="ru-RU" b="1" dirty="0" smtClean="0"/>
              <a:t>с темой</a:t>
            </a:r>
            <a:endParaRPr lang="ru-RU" dirty="0" smtClean="0"/>
          </a:p>
          <a:p>
            <a:r>
              <a:rPr lang="ru-RU" dirty="0" smtClean="0"/>
              <a:t>Задание написано </a:t>
            </a:r>
            <a:r>
              <a:rPr lang="ru-RU" b="1" dirty="0" smtClean="0"/>
              <a:t>по </a:t>
            </a:r>
            <a:r>
              <a:rPr lang="ru-RU" b="1" dirty="0" smtClean="0"/>
              <a:t>плану</a:t>
            </a:r>
          </a:p>
          <a:p>
            <a:r>
              <a:rPr lang="ru-RU" b="1" dirty="0" smtClean="0"/>
              <a:t>Раскрыты все аспекты </a:t>
            </a:r>
            <a:endParaRPr lang="ru-RU" dirty="0" smtClean="0"/>
          </a:p>
          <a:p>
            <a:r>
              <a:rPr lang="ru-RU" dirty="0" smtClean="0"/>
              <a:t>В нём </a:t>
            </a:r>
            <a:r>
              <a:rPr lang="ru-RU" b="1" dirty="0" smtClean="0"/>
              <a:t>достаточно слов</a:t>
            </a:r>
            <a:endParaRPr lang="ru-RU" dirty="0" smtClean="0"/>
          </a:p>
          <a:p>
            <a:r>
              <a:rPr lang="ru-RU" dirty="0" smtClean="0"/>
              <a:t>Стиль </a:t>
            </a:r>
            <a:r>
              <a:rPr lang="ru-RU" b="1" dirty="0" smtClean="0"/>
              <a:t>нейтральный</a:t>
            </a:r>
            <a:endParaRPr lang="ru-RU" dirty="0" smtClean="0"/>
          </a:p>
          <a:p>
            <a:r>
              <a:rPr lang="ru-RU" b="1" dirty="0" smtClean="0"/>
              <a:t>Количество слов</a:t>
            </a:r>
            <a:r>
              <a:rPr lang="ru-RU" dirty="0" smtClean="0"/>
              <a:t>, необходимое для получения максимального балла– </a:t>
            </a:r>
            <a:r>
              <a:rPr lang="ru-RU" b="1" dirty="0" smtClean="0"/>
              <a:t>200-250 слов</a:t>
            </a:r>
            <a:r>
              <a:rPr lang="ru-RU" dirty="0" smtClean="0"/>
              <a:t>. Допустимо отклонение от заданного объема на 10%. То есть- </a:t>
            </a:r>
            <a:r>
              <a:rPr lang="ru-RU" b="1" dirty="0" smtClean="0"/>
              <a:t>от 180 до 275 слов</a:t>
            </a:r>
            <a:r>
              <a:rPr lang="ru-RU" dirty="0" smtClean="0"/>
              <a:t>.</a:t>
            </a:r>
          </a:p>
          <a:p>
            <a:endParaRPr lang="ru-RU" dirty="0"/>
          </a:p>
        </p:txBody>
      </p:sp>
      <p:sp>
        <p:nvSpPr>
          <p:cNvPr id="2" name="Заголовок 1"/>
          <p:cNvSpPr>
            <a:spLocks noGrp="1"/>
          </p:cNvSpPr>
          <p:nvPr>
            <p:ph type="title"/>
          </p:nvPr>
        </p:nvSpPr>
        <p:spPr/>
        <p:txBody>
          <a:bodyPr>
            <a:normAutofit fontScale="90000"/>
          </a:bodyPr>
          <a:lstStyle/>
          <a:p>
            <a:pPr algn="ctr"/>
            <a:r>
              <a:rPr lang="ru-RU" b="1" dirty="0" smtClean="0"/>
              <a:t>Решение коммуникативной задачи</a:t>
            </a:r>
            <a:br>
              <a:rPr lang="ru-RU" b="1" dirty="0" smtClean="0"/>
            </a:b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1124744"/>
            <a:ext cx="8291264" cy="4882547"/>
          </a:xfrm>
        </p:spPr>
        <p:txBody>
          <a:bodyPr>
            <a:noAutofit/>
          </a:bodyPr>
          <a:lstStyle/>
          <a:p>
            <a:pPr>
              <a:buNone/>
            </a:pPr>
            <a:r>
              <a:rPr lang="ru-RU" sz="2400" dirty="0" smtClean="0">
                <a:latin typeface="Calibri" pitchFamily="34" charset="0"/>
                <a:cs typeface="Calibri" pitchFamily="34" charset="0"/>
              </a:rPr>
              <a:t>    </a:t>
            </a:r>
            <a:r>
              <a:rPr lang="ru-RU" sz="2400" dirty="0" smtClean="0">
                <a:latin typeface="Calibri" pitchFamily="34" charset="0"/>
                <a:cs typeface="Calibri" pitchFamily="34" charset="0"/>
              </a:rPr>
              <a:t>Все </a:t>
            </a:r>
            <a:r>
              <a:rPr lang="ru-RU" sz="2400" dirty="0" smtClean="0">
                <a:latin typeface="Calibri" pitchFamily="34" charset="0"/>
                <a:cs typeface="Calibri" pitchFamily="34" charset="0"/>
              </a:rPr>
              <a:t>слова, с первого слова по последнее, включая вспомогательные глаголы, предлоги, артикли, частицы. </a:t>
            </a:r>
          </a:p>
          <a:p>
            <a:pPr>
              <a:buNone/>
            </a:pPr>
            <a:r>
              <a:rPr lang="ru-RU" sz="2400" dirty="0" smtClean="0">
                <a:latin typeface="Calibri" pitchFamily="34" charset="0"/>
                <a:cs typeface="Calibri" pitchFamily="34" charset="0"/>
              </a:rPr>
              <a:t>    </a:t>
            </a:r>
            <a:r>
              <a:rPr lang="ru-RU" sz="2400" dirty="0" smtClean="0">
                <a:latin typeface="Calibri" pitchFamily="34" charset="0"/>
                <a:cs typeface="Calibri" pitchFamily="34" charset="0"/>
              </a:rPr>
              <a:t>При </a:t>
            </a:r>
            <a:r>
              <a:rPr lang="ru-RU" sz="2400" dirty="0" smtClean="0">
                <a:latin typeface="Calibri" pitchFamily="34" charset="0"/>
                <a:cs typeface="Calibri" pitchFamily="34" charset="0"/>
              </a:rPr>
              <a:t>этом:</a:t>
            </a:r>
            <a:br>
              <a:rPr lang="ru-RU" sz="2400" dirty="0" smtClean="0">
                <a:latin typeface="Calibri" pitchFamily="34" charset="0"/>
                <a:cs typeface="Calibri" pitchFamily="34" charset="0"/>
              </a:rPr>
            </a:br>
            <a:r>
              <a:rPr lang="ru-RU" sz="2400" dirty="0" smtClean="0">
                <a:latin typeface="Calibri" pitchFamily="34" charset="0"/>
                <a:cs typeface="Calibri" pitchFamily="34" charset="0"/>
              </a:rPr>
              <a:t>числительные</a:t>
            </a:r>
            <a:r>
              <a:rPr lang="ru-RU" sz="2400" dirty="0" smtClean="0">
                <a:latin typeface="Calibri" pitchFamily="34" charset="0"/>
                <a:cs typeface="Calibri" pitchFamily="34" charset="0"/>
              </a:rPr>
              <a:t>, выраженные цифрами, т.е. 1, 25, 2009, 126 204 и   т.п., считаются как одно слово;</a:t>
            </a:r>
            <a:br>
              <a:rPr lang="ru-RU" sz="2400" dirty="0" smtClean="0">
                <a:latin typeface="Calibri" pitchFamily="34" charset="0"/>
                <a:cs typeface="Calibri" pitchFamily="34" charset="0"/>
              </a:rPr>
            </a:br>
            <a:r>
              <a:rPr lang="ru-RU" sz="2400" dirty="0" smtClean="0">
                <a:latin typeface="Calibri" pitchFamily="34" charset="0"/>
                <a:cs typeface="Calibri" pitchFamily="34" charset="0"/>
              </a:rPr>
              <a:t>числительные, выраженные цифрами, вместе с условным обозначением процентов, т.е. 25%, 100% и т.п., считаются как одно слово;</a:t>
            </a:r>
            <a:br>
              <a:rPr lang="ru-RU" sz="2400" dirty="0" smtClean="0">
                <a:latin typeface="Calibri" pitchFamily="34" charset="0"/>
                <a:cs typeface="Calibri" pitchFamily="34" charset="0"/>
              </a:rPr>
            </a:br>
            <a:r>
              <a:rPr lang="ru-RU" sz="2400" dirty="0" smtClean="0">
                <a:latin typeface="Calibri" pitchFamily="34" charset="0"/>
                <a:cs typeface="Calibri" pitchFamily="34" charset="0"/>
              </a:rPr>
              <a:t> числительные, выраженные словами, считаются как слова;</a:t>
            </a:r>
            <a:br>
              <a:rPr lang="ru-RU" sz="2400" dirty="0" smtClean="0">
                <a:latin typeface="Calibri" pitchFamily="34" charset="0"/>
                <a:cs typeface="Calibri" pitchFamily="34" charset="0"/>
              </a:rPr>
            </a:br>
            <a:r>
              <a:rPr lang="ru-RU" sz="2400" dirty="0" smtClean="0">
                <a:latin typeface="Calibri" pitchFamily="34" charset="0"/>
                <a:cs typeface="Calibri" pitchFamily="34" charset="0"/>
              </a:rPr>
              <a:t> сложные слова считаются как одно слово;</a:t>
            </a:r>
            <a:br>
              <a:rPr lang="ru-RU" sz="2400" dirty="0" smtClean="0">
                <a:latin typeface="Calibri" pitchFamily="34" charset="0"/>
                <a:cs typeface="Calibri" pitchFamily="34" charset="0"/>
              </a:rPr>
            </a:br>
            <a:r>
              <a:rPr lang="ru-RU" sz="2400" dirty="0" smtClean="0">
                <a:latin typeface="Calibri" pitchFamily="34" charset="0"/>
                <a:cs typeface="Calibri" pitchFamily="34" charset="0"/>
              </a:rPr>
              <a:t> сокращения считаются как одно слово.</a:t>
            </a:r>
          </a:p>
          <a:p>
            <a:r>
              <a:rPr lang="ru-RU" sz="2400" b="1" dirty="0" smtClean="0">
                <a:latin typeface="Calibri" pitchFamily="34" charset="0"/>
                <a:cs typeface="Calibri" pitchFamily="34" charset="0"/>
              </a:rPr>
              <a:t>Нейтральный стиль</a:t>
            </a:r>
            <a:r>
              <a:rPr lang="ru-RU" sz="2400" dirty="0" smtClean="0">
                <a:latin typeface="Calibri" pitchFamily="34" charset="0"/>
                <a:cs typeface="Calibri" pitchFamily="34" charset="0"/>
              </a:rPr>
              <a:t> соблюден, если </a:t>
            </a:r>
            <a:r>
              <a:rPr lang="ru-RU" sz="2400" dirty="0" smtClean="0">
                <a:latin typeface="Calibri" pitchFamily="34" charset="0"/>
                <a:cs typeface="Calibri" pitchFamily="34" charset="0"/>
              </a:rPr>
              <a:t>нет сокращений. </a:t>
            </a:r>
            <a:endParaRPr lang="ru-RU" sz="2400" dirty="0" smtClean="0">
              <a:latin typeface="Calibri" pitchFamily="34" charset="0"/>
              <a:cs typeface="Calibri" pitchFamily="34" charset="0"/>
            </a:endParaRPr>
          </a:p>
          <a:p>
            <a:r>
              <a:rPr lang="ru-RU" sz="2400" dirty="0" smtClean="0">
                <a:latin typeface="Calibri" pitchFamily="34" charset="0"/>
                <a:cs typeface="Calibri" pitchFamily="34" charset="0"/>
              </a:rPr>
              <a:t>Нельзя писать риторические вопросы и фразы </a:t>
            </a:r>
            <a:r>
              <a:rPr lang="ru-RU" sz="2400" dirty="0" smtClean="0">
                <a:latin typeface="Calibri" pitchFamily="34" charset="0"/>
                <a:cs typeface="Calibri" pitchFamily="34" charset="0"/>
              </a:rPr>
              <a:t>.</a:t>
            </a:r>
            <a:endParaRPr lang="ru-RU" sz="2400" dirty="0" smtClean="0">
              <a:latin typeface="Calibri" pitchFamily="34" charset="0"/>
              <a:cs typeface="Calibri" pitchFamily="34" charset="0"/>
            </a:endParaRPr>
          </a:p>
          <a:p>
            <a:pPr>
              <a:buNone/>
            </a:pPr>
            <a:endParaRPr lang="ru-RU" sz="2400" dirty="0">
              <a:latin typeface="Calibri" pitchFamily="34" charset="0"/>
              <a:cs typeface="Calibri" pitchFamily="34" charset="0"/>
            </a:endParaRPr>
          </a:p>
        </p:txBody>
      </p:sp>
      <p:sp>
        <p:nvSpPr>
          <p:cNvPr id="2" name="Заголовок 1"/>
          <p:cNvSpPr>
            <a:spLocks noGrp="1"/>
          </p:cNvSpPr>
          <p:nvPr>
            <p:ph type="title"/>
          </p:nvPr>
        </p:nvSpPr>
        <p:spPr>
          <a:xfrm>
            <a:off x="611560" y="274638"/>
            <a:ext cx="8075240" cy="922114"/>
          </a:xfrm>
        </p:spPr>
        <p:txBody>
          <a:bodyPr/>
          <a:lstStyle/>
          <a:p>
            <a:pPr algn="ctr"/>
            <a:r>
              <a:rPr lang="ru-RU" dirty="0" smtClean="0"/>
              <a:t>К</a:t>
            </a:r>
            <a:r>
              <a:rPr lang="ru-RU" b="1" dirty="0" smtClean="0"/>
              <a:t>ритерии </a:t>
            </a:r>
            <a:r>
              <a:rPr lang="ru-RU" b="1" dirty="0" smtClean="0"/>
              <a:t>подсчета слов</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buNone/>
            </a:pPr>
            <a:r>
              <a:rPr lang="ru-RU" dirty="0" smtClean="0"/>
              <a:t>   Максимум </a:t>
            </a:r>
            <a:r>
              <a:rPr lang="ru-RU" dirty="0" smtClean="0"/>
              <a:t>по этому критерию </a:t>
            </a:r>
            <a:r>
              <a:rPr lang="ru-RU" dirty="0" smtClean="0"/>
              <a:t>–</a:t>
            </a:r>
            <a:r>
              <a:rPr lang="ru-RU" b="1" dirty="0" smtClean="0"/>
              <a:t> 3 балла</a:t>
            </a:r>
            <a:r>
              <a:rPr lang="ru-RU" dirty="0" smtClean="0"/>
              <a:t>.</a:t>
            </a:r>
          </a:p>
          <a:p>
            <a:pPr>
              <a:buNone/>
            </a:pPr>
            <a:r>
              <a:rPr lang="ru-RU" dirty="0" smtClean="0"/>
              <a:t>   </a:t>
            </a:r>
            <a:r>
              <a:rPr lang="ru-RU" dirty="0" smtClean="0"/>
              <a:t>Их можно получить если:</a:t>
            </a:r>
          </a:p>
          <a:p>
            <a:r>
              <a:rPr lang="ru-RU" dirty="0" smtClean="0"/>
              <a:t>задание</a:t>
            </a:r>
            <a:r>
              <a:rPr lang="ru-RU" dirty="0" smtClean="0"/>
              <a:t> </a:t>
            </a:r>
            <a:r>
              <a:rPr lang="ru-RU" dirty="0" smtClean="0"/>
              <a:t>правильно </a:t>
            </a:r>
            <a:r>
              <a:rPr lang="ru-RU" dirty="0" smtClean="0"/>
              <a:t>разделено </a:t>
            </a:r>
            <a:r>
              <a:rPr lang="ru-RU" dirty="0" smtClean="0"/>
              <a:t>на </a:t>
            </a:r>
            <a:r>
              <a:rPr lang="ru-RU" b="1" dirty="0" smtClean="0"/>
              <a:t>абзацы</a:t>
            </a:r>
            <a:endParaRPr lang="ru-RU" dirty="0" smtClean="0"/>
          </a:p>
          <a:p>
            <a:r>
              <a:rPr lang="ru-RU" dirty="0" smtClean="0"/>
              <a:t>написано логично и присутствуют </a:t>
            </a:r>
            <a:r>
              <a:rPr lang="ru-RU" b="1" dirty="0" smtClean="0"/>
              <a:t>средства логической связи</a:t>
            </a:r>
            <a:endParaRPr lang="ru-RU" dirty="0" smtClean="0"/>
          </a:p>
          <a:p>
            <a:r>
              <a:rPr lang="ru-RU" dirty="0" smtClean="0"/>
              <a:t>столько абзацев, сколько есть в плане (</a:t>
            </a:r>
            <a:r>
              <a:rPr lang="ru-RU" b="1" dirty="0" smtClean="0"/>
              <a:t>пять!</a:t>
            </a:r>
            <a:r>
              <a:rPr lang="ru-RU" dirty="0" smtClean="0"/>
              <a:t>) и каждый должен передавать мысль, соответствующую пункту плана.</a:t>
            </a:r>
          </a:p>
          <a:p>
            <a:endParaRPr lang="ru-RU" dirty="0"/>
          </a:p>
        </p:txBody>
      </p:sp>
      <p:sp>
        <p:nvSpPr>
          <p:cNvPr id="2" name="Заголовок 1"/>
          <p:cNvSpPr>
            <a:spLocks noGrp="1"/>
          </p:cNvSpPr>
          <p:nvPr>
            <p:ph type="title"/>
          </p:nvPr>
        </p:nvSpPr>
        <p:spPr/>
        <p:txBody>
          <a:bodyPr>
            <a:normAutofit fontScale="90000"/>
          </a:bodyPr>
          <a:lstStyle/>
          <a:p>
            <a:pPr algn="ctr"/>
            <a:r>
              <a:rPr lang="ru-RU" b="1" dirty="0" smtClean="0"/>
              <a:t>Организация текста</a:t>
            </a:r>
            <a:br>
              <a:rPr lang="ru-RU" b="1" dirty="0" smtClean="0"/>
            </a:b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a:bodyPr>
          <a:lstStyle/>
          <a:p>
            <a:r>
              <a:rPr lang="ru-RU" dirty="0" smtClean="0"/>
              <a:t>“Правильное” вступление состоит из 2-3 предложений и знакомит нас с </a:t>
            </a:r>
            <a:r>
              <a:rPr lang="ru-RU" b="1" dirty="0" smtClean="0"/>
              <a:t>темой, указанной в самом задании.</a:t>
            </a:r>
          </a:p>
          <a:p>
            <a:r>
              <a:rPr lang="de-DE" dirty="0" smtClean="0">
                <a:solidFill>
                  <a:srgbClr val="FF0000"/>
                </a:solidFill>
              </a:rPr>
              <a:t>Letzte Zeit ist die Nutzung sozialer Netzwerke wie </a:t>
            </a:r>
            <a:r>
              <a:rPr lang="de-DE" dirty="0" err="1" smtClean="0">
                <a:solidFill>
                  <a:srgbClr val="FF0000"/>
                </a:solidFill>
              </a:rPr>
              <a:t>Instagram</a:t>
            </a:r>
            <a:r>
              <a:rPr lang="de-DE" dirty="0" smtClean="0">
                <a:solidFill>
                  <a:srgbClr val="FF0000"/>
                </a:solidFill>
              </a:rPr>
              <a:t> oder </a:t>
            </a:r>
            <a:r>
              <a:rPr lang="de-DE" dirty="0" err="1" smtClean="0">
                <a:solidFill>
                  <a:srgbClr val="FF0000"/>
                </a:solidFill>
              </a:rPr>
              <a:t>Facebook</a:t>
            </a:r>
            <a:r>
              <a:rPr lang="de-DE" dirty="0" smtClean="0">
                <a:solidFill>
                  <a:srgbClr val="FF0000"/>
                </a:solidFill>
              </a:rPr>
              <a:t> als Kommunikationsmittel zu einem untrennbaren Bestandteil des Lebens von Jugendlichen geworden. </a:t>
            </a:r>
            <a:r>
              <a:rPr lang="de-DE" b="1" dirty="0" smtClean="0">
                <a:solidFill>
                  <a:srgbClr val="FF0000"/>
                </a:solidFill>
              </a:rPr>
              <a:t>Bei der Arbeit am Projekt „Wofür Jugendliche in </a:t>
            </a:r>
            <a:r>
              <a:rPr lang="de-DE" b="1" dirty="0" err="1" smtClean="0">
                <a:solidFill>
                  <a:srgbClr val="FF0000"/>
                </a:solidFill>
              </a:rPr>
              <a:t>Zetland</a:t>
            </a:r>
            <a:r>
              <a:rPr lang="de-DE" b="1" dirty="0" smtClean="0">
                <a:solidFill>
                  <a:srgbClr val="FF0000"/>
                </a:solidFill>
              </a:rPr>
              <a:t> soziale Netzwerke nutzen“ habe ich eine Grafik mit einigen Informationen gefunden, die ich kommentieren möchte.</a:t>
            </a:r>
            <a:endParaRPr lang="ru-RU" b="1" dirty="0">
              <a:solidFill>
                <a:srgbClr val="FF0000"/>
              </a:solidFill>
            </a:endParaRPr>
          </a:p>
        </p:txBody>
      </p:sp>
      <p:sp>
        <p:nvSpPr>
          <p:cNvPr id="2" name="Заголовок 1"/>
          <p:cNvSpPr>
            <a:spLocks noGrp="1"/>
          </p:cNvSpPr>
          <p:nvPr>
            <p:ph type="title"/>
          </p:nvPr>
        </p:nvSpPr>
        <p:spPr/>
        <p:txBody>
          <a:bodyPr>
            <a:normAutofit fontScale="90000"/>
          </a:bodyPr>
          <a:lstStyle/>
          <a:p>
            <a:pPr algn="ctr"/>
            <a:r>
              <a:rPr lang="ru-RU" dirty="0" smtClean="0"/>
              <a:t>Вступление</a:t>
            </a:r>
            <a:br>
              <a:rPr lang="ru-RU" dirty="0" smtClean="0"/>
            </a:br>
            <a:r>
              <a:rPr lang="ru-RU" dirty="0" smtClean="0"/>
              <a:t>Абзац 1</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lnSpcReduction="10000"/>
          </a:bodyPr>
          <a:lstStyle/>
          <a:p>
            <a:r>
              <a:rPr lang="ru-RU" dirty="0" smtClean="0"/>
              <a:t> во втором абзаце </a:t>
            </a:r>
            <a:r>
              <a:rPr lang="ru-RU" dirty="0" smtClean="0"/>
              <a:t>- указать</a:t>
            </a:r>
            <a:r>
              <a:rPr lang="ru-RU" dirty="0" smtClean="0"/>
              <a:t> </a:t>
            </a:r>
            <a:r>
              <a:rPr lang="ru-RU" b="1" dirty="0" smtClean="0"/>
              <a:t>2-3 главных факта </a:t>
            </a:r>
            <a:r>
              <a:rPr lang="ru-RU" dirty="0" smtClean="0"/>
              <a:t>из таблицы/графика</a:t>
            </a:r>
          </a:p>
          <a:p>
            <a:r>
              <a:rPr lang="de-DE" b="1" dirty="0" smtClean="0">
                <a:solidFill>
                  <a:srgbClr val="FF0000"/>
                </a:solidFill>
              </a:rPr>
              <a:t>Die Grafik zeigt,</a:t>
            </a:r>
            <a:r>
              <a:rPr lang="de-DE" dirty="0" smtClean="0">
                <a:solidFill>
                  <a:srgbClr val="FF0000"/>
                </a:solidFill>
              </a:rPr>
              <a:t> dass mehr als die Hälfte aller Jugendlichen in </a:t>
            </a:r>
            <a:r>
              <a:rPr lang="de-DE" dirty="0" err="1" smtClean="0">
                <a:solidFill>
                  <a:srgbClr val="FF0000"/>
                </a:solidFill>
              </a:rPr>
              <a:t>Zetland</a:t>
            </a:r>
            <a:r>
              <a:rPr lang="de-DE" dirty="0" smtClean="0">
                <a:solidFill>
                  <a:srgbClr val="FF0000"/>
                </a:solidFill>
              </a:rPr>
              <a:t>, nämlich 54 %, soziale Medien nutzen, um sich zu unterhalten. Das Teilen und Verfolgen von Nachrichten stehen bei 21 % der befragten Jugendlichen an zweiter Stelle. Erstaunt ist, dass nur 2 % der Befragten soziale Plattformen nutzen, um für ihre Hobbys zu betreiben, und das belegt den letzten Platz</a:t>
            </a:r>
            <a:r>
              <a:rPr lang="de-DE" dirty="0" smtClean="0"/>
              <a:t>.</a:t>
            </a:r>
            <a:endParaRPr lang="ru-RU" dirty="0"/>
          </a:p>
        </p:txBody>
      </p:sp>
      <p:sp>
        <p:nvSpPr>
          <p:cNvPr id="2" name="Заголовок 1"/>
          <p:cNvSpPr>
            <a:spLocks noGrp="1"/>
          </p:cNvSpPr>
          <p:nvPr>
            <p:ph type="title"/>
          </p:nvPr>
        </p:nvSpPr>
        <p:spPr/>
        <p:txBody>
          <a:bodyPr/>
          <a:lstStyle/>
          <a:p>
            <a:pPr algn="ctr"/>
            <a:r>
              <a:rPr lang="ru-RU" dirty="0" smtClean="0"/>
              <a:t>Абзац 2</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buNone/>
            </a:pPr>
            <a:r>
              <a:rPr lang="ru-RU" dirty="0" smtClean="0"/>
              <a:t>  Проанализировать </a:t>
            </a:r>
            <a:r>
              <a:rPr lang="ru-RU" dirty="0" smtClean="0"/>
              <a:t>данные из графика и представить</a:t>
            </a:r>
            <a:r>
              <a:rPr lang="ru-RU" b="1" dirty="0" smtClean="0"/>
              <a:t> 1-2 сравнения и свои комментарии к ним</a:t>
            </a:r>
            <a:r>
              <a:rPr lang="ru-RU" dirty="0" smtClean="0"/>
              <a:t>.</a:t>
            </a:r>
          </a:p>
          <a:p>
            <a:r>
              <a:rPr lang="de-DE" b="1" dirty="0" smtClean="0">
                <a:solidFill>
                  <a:srgbClr val="FF0000"/>
                </a:solidFill>
              </a:rPr>
              <a:t>Die Statistik zeigt</a:t>
            </a:r>
            <a:r>
              <a:rPr lang="de-DE" dirty="0" smtClean="0">
                <a:solidFill>
                  <a:srgbClr val="FF0000"/>
                </a:solidFill>
              </a:rPr>
              <a:t>, dass der Besuch von Fangruppen, was 12 % ausmacht, sechsmal so beliebt ist wie Hobbys. Gleichzeitig ist das Hochladen von Fotos fast so beliebt wie ein prominenter </a:t>
            </a:r>
            <a:r>
              <a:rPr lang="de-DE" dirty="0" err="1" smtClean="0">
                <a:solidFill>
                  <a:srgbClr val="FF0000"/>
                </a:solidFill>
              </a:rPr>
              <a:t>Follower</a:t>
            </a:r>
            <a:r>
              <a:rPr lang="de-DE" dirty="0" smtClean="0">
                <a:solidFill>
                  <a:srgbClr val="FF0000"/>
                </a:solidFill>
              </a:rPr>
              <a:t> zu sein und ist nur um 1 % weniger beliebt.</a:t>
            </a:r>
            <a:endParaRPr lang="ru-RU" dirty="0">
              <a:solidFill>
                <a:srgbClr val="FF0000"/>
              </a:solidFill>
            </a:endParaRPr>
          </a:p>
        </p:txBody>
      </p:sp>
      <p:sp>
        <p:nvSpPr>
          <p:cNvPr id="2" name="Заголовок 1"/>
          <p:cNvSpPr>
            <a:spLocks noGrp="1"/>
          </p:cNvSpPr>
          <p:nvPr>
            <p:ph type="title"/>
          </p:nvPr>
        </p:nvSpPr>
        <p:spPr/>
        <p:txBody>
          <a:bodyPr/>
          <a:lstStyle/>
          <a:p>
            <a:pPr algn="ctr"/>
            <a:r>
              <a:rPr lang="ru-RU" dirty="0" smtClean="0"/>
              <a:t>Абзац 3 </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a:bodyPr>
          <a:lstStyle/>
          <a:p>
            <a:r>
              <a:rPr lang="ru-RU" dirty="0" smtClean="0"/>
              <a:t>указать </a:t>
            </a:r>
            <a:r>
              <a:rPr lang="ru-RU" b="1" dirty="0" smtClean="0"/>
              <a:t>проблему</a:t>
            </a:r>
            <a:r>
              <a:rPr lang="ru-RU" dirty="0" smtClean="0"/>
              <a:t>, связанную с темой проекта, и предложить её </a:t>
            </a:r>
            <a:r>
              <a:rPr lang="ru-RU" b="1" dirty="0" smtClean="0"/>
              <a:t>решение</a:t>
            </a:r>
            <a:r>
              <a:rPr lang="ru-RU" dirty="0" smtClean="0"/>
              <a:t>.</a:t>
            </a:r>
          </a:p>
          <a:p>
            <a:r>
              <a:rPr lang="de-DE" dirty="0" smtClean="0">
                <a:solidFill>
                  <a:srgbClr val="FF0000"/>
                </a:solidFill>
              </a:rPr>
              <a:t>Obwohl die meisten Jugendlichen soziale Netzwerke für unterschiedliche Zwecke nutzen, hat keiner von ihnen die Nutzung sozialer Medien zum Lernen erwähnt, und das ist ein wichtiges Problem unserer Zeit. Um dieses Problem zu lösen, könnten lokale Behörden virtuelle Lerngemeinschaften fördern, in denen sowohl Lehrkräfte als auch Lernende ihre Ideen und Erfahrungen austauschen würden</a:t>
            </a:r>
            <a:r>
              <a:rPr lang="de-DE" dirty="0" smtClean="0"/>
              <a:t>.</a:t>
            </a:r>
            <a:endParaRPr lang="ru-RU" dirty="0"/>
          </a:p>
        </p:txBody>
      </p:sp>
      <p:sp>
        <p:nvSpPr>
          <p:cNvPr id="2" name="Заголовок 1"/>
          <p:cNvSpPr>
            <a:spLocks noGrp="1"/>
          </p:cNvSpPr>
          <p:nvPr>
            <p:ph type="title"/>
          </p:nvPr>
        </p:nvSpPr>
        <p:spPr/>
        <p:txBody>
          <a:bodyPr>
            <a:normAutofit fontScale="90000"/>
          </a:bodyPr>
          <a:lstStyle/>
          <a:p>
            <a:pPr algn="ctr"/>
            <a:r>
              <a:rPr lang="ru-RU" dirty="0" smtClean="0"/>
              <a:t>Абзац 4 </a:t>
            </a:r>
            <a:br>
              <a:rPr lang="ru-RU" dirty="0" smtClean="0"/>
            </a:br>
            <a:r>
              <a:rPr lang="ru-RU" b="1" dirty="0" smtClean="0"/>
              <a:t> Проблема + решение</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32</TotalTime>
  <Words>276</Words>
  <Application>Microsoft Office PowerPoint</Application>
  <PresentationFormat>Экран (4:3)</PresentationFormat>
  <Paragraphs>67</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Открытая</vt:lpstr>
      <vt:lpstr>Особенности выполнения задания 38 </vt:lpstr>
      <vt:lpstr>Задание 38 в письменной части ЕГЭ</vt:lpstr>
      <vt:lpstr>Решение коммуникативной задачи </vt:lpstr>
      <vt:lpstr>Критерии подсчета слов</vt:lpstr>
      <vt:lpstr>Организация текста </vt:lpstr>
      <vt:lpstr>Вступление Абзац 1</vt:lpstr>
      <vt:lpstr>Абзац 2</vt:lpstr>
      <vt:lpstr>Абзац 3 </vt:lpstr>
      <vt:lpstr>Абзац 4   Проблема + решение</vt:lpstr>
      <vt:lpstr>Абзац 5   Заключение + мнение</vt:lpstr>
      <vt:lpstr> Лексические ошибки </vt:lpstr>
      <vt:lpstr> Грамматические ошибки </vt:lpstr>
      <vt:lpstr> Орфографические и пунктуационные ошибки </vt:lpstr>
      <vt:lpstr> Алгоритм написания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Особенности выполнения задания 38 </dc:title>
  <dc:creator>User</dc:creator>
  <cp:lastModifiedBy>User</cp:lastModifiedBy>
  <cp:revision>3</cp:revision>
  <dcterms:created xsi:type="dcterms:W3CDTF">2023-10-20T10:32:49Z</dcterms:created>
  <dcterms:modified xsi:type="dcterms:W3CDTF">2023-10-23T08:35:13Z</dcterms:modified>
</cp:coreProperties>
</file>