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0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QFKKRHrx9Z0J_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 algn="l" defTabSz="5333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Справочный материал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114300" lvl="1" indent="-114300" algn="l" defTabSz="5333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Информационный портал ФГИС "Моя школа"</a:t>
            </a:r>
            <a:endParaRPr lang="ru-RU" sz="12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4300" lvl="1" indent="-114300" algn="l" defTabSz="5333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Портал информационно-методической поддержки пользователей ФГИС "Моя школа"</a:t>
            </a:r>
            <a:endParaRPr sz="1200" b="0" i="0" u="none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 marL="114300" lvl="1" indent="-114300" algn="l" defTabSz="53339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Государственный университет просвещения. </a:t>
            </a:r>
            <a:endParaRPr sz="1200">
              <a:latin typeface="Liberation Serif"/>
              <a:ea typeface="Liberation Serif"/>
              <a:cs typeface="Liberation Serif"/>
            </a:endParaRPr>
          </a:p>
          <a:p>
            <a:pPr marL="114300" lvl="1" indent="-114300" algn="l" defTabSz="533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Вебинары специалистов федерального и регионального уровней. Видео, презентации и дополнительные материалы на </a:t>
            </a:r>
            <a:r>
              <a:rPr lang="ru-RU" sz="1200" b="0" i="0" u="sng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  <a:hlinkClick r:id="rId3" tooltip="https://disk.yandex.ru/d/QFKKRHrx9Z0J_A"/>
              </a:rPr>
              <a:t>Яндекс.Диске.</a:t>
            </a:r>
            <a:endParaRPr sz="1200">
              <a:latin typeface="Liberation Serif"/>
              <a:cs typeface="Liberation Serif"/>
            </a:endParaRPr>
          </a:p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5099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Раздел «Опросы» позволяет педагогическим работникам участвовать в опросах, проводимых администраторами разных уровней (региональными, муниципальными, школьными) по различным темам.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90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Через главную страницу ФГИС «Моя Школа» администратору доступна возможность управления следующим контентом: </a:t>
            </a:r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✓ разделом с новостями; </a:t>
            </a:r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✓ разделом «вопросы и ответы»; </a:t>
            </a:r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✓ полезными ссылками; </a:t>
            </a:r>
          </a:p>
          <a:p>
            <a:pPr>
              <a:defRPr/>
            </a:pPr>
            <a:r>
              <a:rPr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✓ опросами.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362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Подсистема «Библиотека ЦОК» является каталогом цифрового образовательного контента. Все материалы, представленные в подсистеме, разработаны экспертами, чтобы упростить подготовку к урокам и сделать их интересными и современными. Весь контент является верифицированным. </a:t>
            </a:r>
            <a:endParaRPr lang="en-US"/>
          </a:p>
          <a:p>
            <a:pPr>
              <a:defRPr/>
            </a:pPr>
            <a:r>
              <a:rPr lang="ru-RU"/>
              <a:t>В каталоге размещены материалы по 32 учебным предметам и классным часам для учащихся с 1 по 11 класс. В основе структуры каталога лежит учебно-тематический классификатор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314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В раздел библиотека, мои файлы, тесты можно войти не из личного кабинета, а с главной страницы.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76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Подсистема «Тестирование обучающихся» включена в состав ФГИС «Моя школа» с целью создания условий для цифровой трансформации системы образования и эффективного использования новых возможностей информационных технологий.</a:t>
            </a:r>
            <a:endParaRPr/>
          </a:p>
          <a:p>
            <a:pPr>
              <a:defRPr/>
            </a:pPr>
            <a:r>
              <a:rPr lang="ru-RU"/>
              <a:t>Подсистема обеспечивает возможность разработки и ведения измерительных материалов, ключей правильных ответов, критериев проверки для проведения диагностических процедур.</a:t>
            </a:r>
            <a:endParaRPr/>
          </a:p>
          <a:p>
            <a:pPr>
              <a:defRPr/>
            </a:pPr>
            <a:r>
              <a:rPr lang="ru-RU"/>
              <a:t>Подсистема «Тестирование обучающихся» взаимодействует с подсистемой «Экспертиза развернутых ответов», что обеспечивает доступ к дополнительным возможностям в организации тестирования.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Подсистема «Тестирование обучающихся» включена в состав ФГИС «Моя школа» с целью создания условий для цифровой трансформации системы образования и эффективного использования новых возможностей информационных технологий.</a:t>
            </a:r>
            <a:endParaRPr/>
          </a:p>
          <a:p>
            <a:pPr>
              <a:defRPr/>
            </a:pPr>
            <a:r>
              <a:rPr lang="ru-RU"/>
              <a:t>Подсистема обеспечивает возможность разработки и ведения измерительных материалов, ключей правильных ответов, критериев проверки для проведения диагностических процедур.</a:t>
            </a:r>
            <a:endParaRPr/>
          </a:p>
          <a:p>
            <a:pPr>
              <a:defRPr/>
            </a:pPr>
            <a:r>
              <a:rPr lang="ru-RU"/>
              <a:t>Подсистема «Тестирование обучающихся» взаимодействует с подсистемой «Экспертиза развернутых ответов», что обеспечивает доступ к дополнительным возможностям в организации тестирования.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Педагогическому работнику доступны следующие разделы подсистемы «Тестирование обучающихся»: </a:t>
            </a:r>
            <a:endParaRPr/>
          </a:p>
          <a:p>
            <a:pPr>
              <a:defRPr/>
            </a:pPr>
            <a:r>
              <a:rPr lang="ru-RU"/>
              <a:t>– тесты; </a:t>
            </a:r>
            <a:endParaRPr/>
          </a:p>
          <a:p>
            <a:pPr>
              <a:defRPr/>
            </a:pPr>
            <a:r>
              <a:rPr lang="ru-RU"/>
              <a:t>– тестирования; </a:t>
            </a:r>
            <a:endParaRPr/>
          </a:p>
          <a:p>
            <a:pPr>
              <a:defRPr/>
            </a:pPr>
            <a:r>
              <a:rPr lang="ru-RU"/>
              <a:t>– шаблоны; </a:t>
            </a:r>
            <a:endParaRPr/>
          </a:p>
          <a:p>
            <a:pPr>
              <a:defRPr/>
            </a:pPr>
            <a:r>
              <a:rPr lang="ru-RU"/>
              <a:t>– тренажеры.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674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Подсистема «Работа с документами» (сервис «Мои файлы») ФГИС «Моя школа» реализует для пользователей функциональные возможности работы с документами в безопасном облачном хранилище.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670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Подсистема «Работа с документами» (сервис «Мои файлы») ФГИС «Моя школа» реализует для пользователей функциональные возможности работы с документами в безопасном облачном хранилище.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18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Хранилище документов – это модуль для хранения, просмотра, редактирования и совместной работы над документами, изображениями, электронными таблицами, презентациями и т. д. Он содержит следующие разделы (рис. 5): </a:t>
            </a:r>
            <a:endParaRPr/>
          </a:p>
          <a:p>
            <a:pPr>
              <a:defRPr/>
            </a:pPr>
            <a:r>
              <a:rPr lang="ru-RU"/>
              <a:t>− «Мои документы» – это приватное хранилище. У каждого пользователя есть этот раздел. В данном разделе можно создавать или загружать документы только для персонального использования; </a:t>
            </a:r>
            <a:endParaRPr/>
          </a:p>
          <a:p>
            <a:pPr>
              <a:defRPr/>
            </a:pPr>
            <a:r>
              <a:rPr lang="ru-RU"/>
              <a:t>− «Доступно для меня» – этот раздел содержит документы, к которым пользователю предоставили доступ другие пользователи; </a:t>
            </a:r>
            <a:endParaRPr/>
          </a:p>
          <a:p>
            <a:pPr>
              <a:defRPr/>
            </a:pPr>
            <a:r>
              <a:rPr lang="ru-RU"/>
              <a:t>− «Совместный доступ» – в этом разделе содержатся документы, доступ к которым предоставлен другим пользователям; </a:t>
            </a:r>
            <a:endParaRPr/>
          </a:p>
          <a:p>
            <a:pPr>
              <a:defRPr/>
            </a:pPr>
            <a:r>
              <a:rPr lang="ru-RU"/>
              <a:t>− «Избранное» – раздел содержит документы, которые пользователь добавил в «Избранное»; </a:t>
            </a:r>
            <a:endParaRPr/>
          </a:p>
          <a:p>
            <a:pPr>
              <a:defRPr/>
            </a:pPr>
            <a:r>
              <a:rPr lang="ru-RU"/>
              <a:t>− «Корзина» – раздел, где хранятся все удаленные файлы, которые можно восстановить или окончательно удалить позже; </a:t>
            </a:r>
            <a:endParaRPr/>
          </a:p>
          <a:p>
            <a:pPr>
              <a:defRPr/>
            </a:pPr>
            <a:r>
              <a:rPr lang="ru-RU"/>
              <a:t>− «Последние документы» – этот раздел содержит документы, с которыми пользователь работал в последнее время.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1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Выбрать профиль Администратора и нажать «Войти»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535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Сервис является безопасным облачным хранилищем данных и дает пользователям ФГИС «Моя школа» возможность совместной работы над документами. Подсистема позволяет предоставлять доступ к файлам другим пользователям системы, скачивать файлы, находящиеся на внешних носителях, и файлы, доступ к которым предоставлен другими пользователями системы.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284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В подсистеме «Работа с документами» (сервис «Мои файлы») на платформе ФГИС «Моя школа» используется российский облачный офис «Р7-Офис», разработанный для государственных учреждений, в том числе учреждений системы образования. В состав используемого решения входят редакторы текстовых документов, таблиц и презентаций, совместимые со всеми популярными форматами, платформа для совместной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55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После авторизации администратору доступны следующие разделы ЕТД (рис. 13):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Учетные записи;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Запросы (только для «Администраторов ОО»);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Образовательные организации;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Группы ОО;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Группировки обучающихся (редактировать могут только «Администраторы ОО»).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81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Для создания учетной записи необходимо нажать на иконку «Новая запись +» в окне просмотра списка учетных записей.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Откроется окно создания новой учетной записи. Поля, отмеченные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символом «*», являются обязательными для заполнения.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При создании учетной записи заполните следующие атрибуты: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49" indent="-261849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фамилия;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49" indent="-261849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имя;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49" indent="-261849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отчество (обязательно при наличии);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49" indent="-261849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идентификаторы (при создании пользователя обязательно должен быть указан СНИЛС):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661899" lvl="1" indent="-261849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тип идентификатора (выбирается из предложенного перечня);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661899" lvl="1" indent="-261849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значение идентификатора (указывается значение выбранного идентификатора, например номер СНИЛС);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49" indent="-261849">
              <a:buFont typeface="Arial"/>
              <a:buChar char="–"/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контактные данные (электронная почта – обязательно); ‒ тип контакта;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‒ контакт.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контактных данных могут быть также указаны необязательные атрибуты «Тип использования» и «Приоритет контакта».</a:t>
            </a:r>
            <a:endParaRPr sz="12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101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Для отправки маркера идентификации необходимо в ЕТД в разделе «Учетные записи» нажать правой кнопкой мыши на строку с ФИО нужного пользователя, затем выбрать пункт «Создать маркер» и подтвердить действия нажатием кнопки «Да».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410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Во вкладке «Учетная запись» отображены основные данные пользователя,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 следующих вкладках – сведения о профилях пользователя и назначенных ему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2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структурных ролях.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8001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Раздел «Новости» предназначен для: </a:t>
            </a:r>
            <a:endParaRPr/>
          </a:p>
          <a:p>
            <a:pPr>
              <a:defRPr/>
            </a:pPr>
            <a:r>
              <a:rPr lang="ru-RU"/>
              <a:t>✓ организации разноуровневого информирования всех участников образовательных отношений о событиях, происходящих в системе образования (на федеральном, региональном, муниципальном и школьном уровнях); </a:t>
            </a:r>
            <a:endParaRPr/>
          </a:p>
          <a:p>
            <a:pPr>
              <a:defRPr/>
            </a:pPr>
            <a:r>
              <a:rPr lang="ru-RU"/>
              <a:t>✓ повышения осведомленности населения в сфере образования; </a:t>
            </a:r>
            <a:endParaRPr/>
          </a:p>
          <a:p>
            <a:pPr>
              <a:defRPr/>
            </a:pPr>
            <a:r>
              <a:rPr lang="ru-RU"/>
              <a:t>✓ формирования позитивного образа системы образования региона, муниципалитета, образовательных организаций. С помощью данного раздела педагогические работники образовательной организации смогут ознакомиться с федеральными новостями, а также с новостями региона, муниципалитета, школы.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5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Раздел «Вопросы и ответы» позволяет размещать ответы на основные вопросы участников образовательного процесса, связанные с работой образовательных организаций и сферой образования в целом. </a:t>
            </a:r>
            <a:endParaRPr/>
          </a:p>
          <a:p>
            <a:pPr>
              <a:defRPr/>
            </a:pPr>
            <a:r>
              <a:rPr lang="ru-RU"/>
              <a:t>В данном разделе 20 педагог может найти, например, ответы на основные вопросы по работе ФГИС «Моя школа»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14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/>
              <a:t>Раздел «Полезные ссылки» дает возможность осуществлять быстрый доступ разных групп пользователей к полезным ресурсам, которые связаны с образовательным процессом. </a:t>
            </a:r>
            <a:endParaRPr/>
          </a:p>
          <a:p>
            <a:pPr>
              <a:defRPr/>
            </a:pPr>
            <a:r>
              <a:rPr lang="ru-RU"/>
              <a:t>В данном разделе педагогический работник может найти ссылки на интернет-ресурсы, которые будут полезны в образовательной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93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1" y="205979"/>
            <a:ext cx="6019799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sz="half" idx="1"/>
          </p:nvPr>
        </p:nvSpPr>
        <p:spPr bwMode="auto">
          <a:xfrm>
            <a:off x="1187624" y="1200151"/>
            <a:ext cx="352839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half" idx="2"/>
          </p:nvPr>
        </p:nvSpPr>
        <p:spPr bwMode="auto">
          <a:xfrm>
            <a:off x="4932039" y="1200151"/>
            <a:ext cx="3754759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4" y="204787"/>
            <a:ext cx="266429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 bwMode="auto">
          <a:xfrm>
            <a:off x="3995936" y="204788"/>
            <a:ext cx="4690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187624" y="1076326"/>
            <a:ext cx="266429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4" y="3600450"/>
            <a:ext cx="7488831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187624" y="459581"/>
            <a:ext cx="7488831" cy="3086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187624" y="4025503"/>
            <a:ext cx="7488831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 bwMode="auto">
          <a:xfrm>
            <a:off x="1187624" y="1200151"/>
            <a:ext cx="749917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</p:spPr>
      </p:sp>
      <p:sp>
        <p:nvSpPr>
          <p:cNvPr id="7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4" y="205979"/>
            <a:ext cx="749917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948264" y="4767263"/>
            <a:ext cx="17385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t>‹#›</a:t>
            </a:fld>
            <a:endParaRPr lang="ru-RU"/>
          </a:p>
        </p:txBody>
      </p:sp>
      <p:sp>
        <p:nvSpPr>
          <p:cNvPr id="20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214264" y="4767263"/>
            <a:ext cx="21335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>31.01.2024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844280" y="4767263"/>
            <a:ext cx="26719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myschool.guppros.ru/poleznye-materialy/shablony-faylov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-myschool.edu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d/QFKKRHrx9Z0J_A" TargetMode="External"/><Relationship Id="rId4" Type="http://schemas.openxmlformats.org/officeDocument/2006/relationships/hyperlink" Target="https://myschool.guppros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-myschool.edu.ru/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0715003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-myschool.edu.ru/" TargetMode="External"/><Relationship Id="rId4" Type="http://schemas.openxmlformats.org/officeDocument/2006/relationships/image" Target="../media/image1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-myschool.edu.ru/" TargetMode="Externa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-myschool.edu.ru/" TargetMode="External"/><Relationship Id="rId4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yschool.edu.ru/" TargetMode="External"/><Relationship Id="rId4" Type="http://schemas.openxmlformats.org/officeDocument/2006/relationships/image" Target="../media/image2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help-myschool.edu.ru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sh.edu.ru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-myschool.edu.ru/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-myschool.edu.ru/" TargetMode="External"/><Relationship Id="rId4" Type="http://schemas.openxmlformats.org/officeDocument/2006/relationships/image" Target="../media/image12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-myschool.edu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help-myschool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-myschool.edu.ru/" TargetMode="Externa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-myschool.edu.ru/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ferum.ru/" TargetMode="Externa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png"/><Relationship Id="rId7" Type="http://schemas.openxmlformats.org/officeDocument/2006/relationships/hyperlink" Target="https://yandex.ru/video/preview/485073909638748513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hyperlink" Target="https://yandex.ru/video/preview/13305007473062191981" TargetMode="External"/><Relationship Id="rId4" Type="http://schemas.openxmlformats.org/officeDocument/2006/relationships/image" Target="../media/image54.png"/><Relationship Id="rId9" Type="http://schemas.openxmlformats.org/officeDocument/2006/relationships/image" Target="../media/image5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go1.edu71.ru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sers-management.myschool.edu.ru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699542"/>
            <a:ext cx="8134672" cy="2808833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3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Практическая консультация </a:t>
            </a:r>
            <a:br>
              <a:rPr lang="ru-RU" sz="3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ru-RU" sz="3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«Работа школьного администратора во ФГИС </a:t>
            </a:r>
            <a:br>
              <a:rPr lang="ru-RU" sz="3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ru-RU" sz="3600" b="1" i="1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“Моя школа”» </a:t>
            </a:r>
            <a:r>
              <a:rPr lang="ru-RU" sz="3600"/>
              <a:t> 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599" y="3770312"/>
            <a:ext cx="6400800" cy="458787"/>
          </a:xfrm>
        </p:spPr>
        <p:txBody>
          <a:bodyPr>
            <a:normAutofit fontScale="92500" lnSpcReduction="20000"/>
          </a:bodyPr>
          <a:lstStyle/>
          <a:p>
            <a:pPr algn="r">
              <a:defRPr/>
            </a:pPr>
            <a:r>
              <a:rPr sz="1800" dirty="0" err="1">
                <a:latin typeface="Liberation Serif"/>
                <a:ea typeface="Liberation Serif"/>
                <a:cs typeface="Liberation Serif"/>
              </a:rPr>
              <a:t>Зорькин</a:t>
            </a:r>
            <a:r>
              <a:rPr sz="1800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sz="1800" dirty="0" err="1">
                <a:latin typeface="Liberation Serif"/>
                <a:ea typeface="Liberation Serif"/>
                <a:cs typeface="Liberation Serif"/>
              </a:rPr>
              <a:t>Константин</a:t>
            </a:r>
            <a:r>
              <a:rPr sz="1800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sz="1800" dirty="0" err="1" smtClean="0">
                <a:latin typeface="Liberation Serif"/>
                <a:ea typeface="Liberation Serif"/>
                <a:cs typeface="Liberation Serif"/>
              </a:rPr>
              <a:t>Николаевич</a:t>
            </a:r>
            <a:r>
              <a:rPr lang="en-US" sz="1800" dirty="0" smtClean="0">
                <a:latin typeface="Liberation Serif"/>
                <a:ea typeface="Liberation Serif"/>
                <a:cs typeface="Liberation Serif"/>
              </a:rPr>
              <a:t>,</a:t>
            </a:r>
            <a:r>
              <a:rPr sz="1800" dirty="0" smtClean="0">
                <a:latin typeface="Liberation Serif"/>
                <a:ea typeface="Liberation Serif"/>
                <a:cs typeface="Liberation Serif"/>
              </a:rPr>
              <a:t> </a:t>
            </a:r>
            <a:endParaRPr dirty="0"/>
          </a:p>
          <a:p>
            <a:pPr algn="r">
              <a:defRPr/>
            </a:pPr>
            <a:r>
              <a:rPr sz="1400" dirty="0" err="1">
                <a:latin typeface="Liberation Serif"/>
                <a:ea typeface="Liberation Serif"/>
                <a:cs typeface="Liberation Serif"/>
              </a:rPr>
              <a:t>заместитель</a:t>
            </a:r>
            <a:r>
              <a:rPr sz="1400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sz="1400" dirty="0" err="1">
                <a:latin typeface="Liberation Serif"/>
                <a:ea typeface="Liberation Serif"/>
                <a:cs typeface="Liberation Serif"/>
              </a:rPr>
              <a:t>директора</a:t>
            </a:r>
            <a:r>
              <a:rPr sz="1400" dirty="0">
                <a:latin typeface="Liberation Serif"/>
                <a:ea typeface="Liberation Serif"/>
                <a:cs typeface="Liberation Serif"/>
              </a:rPr>
              <a:t> МБОУЦО № 31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4347767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1488493967" name="Прямоугольник 6"/>
          <p:cNvSpPr/>
          <p:nvPr/>
        </p:nvSpPr>
        <p:spPr bwMode="auto">
          <a:xfrm>
            <a:off x="1187447" y="985918"/>
            <a:ext cx="7777035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endParaRPr sz="2000" dirty="0"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Основной интерфейс ЕТД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После авторизации администратору доступны следующие разделы ЕТД (рис. 13):</a:t>
            </a: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Учетные записи;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Запросы (только для «Администраторов ОО»);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Образовательные организации;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Группы ОО;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Группировки обучающихся (редактировать могут только «Администраторы ОО</a:t>
            </a: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»)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21094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2038398399" name="Прямоугольник 6"/>
          <p:cNvSpPr/>
          <p:nvPr/>
        </p:nvSpPr>
        <p:spPr bwMode="auto">
          <a:xfrm>
            <a:off x="1187447" y="985918"/>
            <a:ext cx="7777035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endParaRPr sz="2000">
              <a:latin typeface="Liberation Serif"/>
              <a:cs typeface="Liberation Serif"/>
            </a:endParaRPr>
          </a:p>
        </p:txBody>
      </p:sp>
      <p:pic>
        <p:nvPicPr>
          <p:cNvPr id="442396624" name="Рисунок 4423966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67749" y="917272"/>
            <a:ext cx="8057173" cy="4030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483781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627345563" name="Прямоугольник 6"/>
          <p:cNvSpPr/>
          <p:nvPr/>
        </p:nvSpPr>
        <p:spPr bwMode="auto">
          <a:xfrm>
            <a:off x="543899" y="1126152"/>
            <a:ext cx="8401050" cy="389387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r>
              <a:rPr lang="ru-RU" sz="15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Создание учетной записи</a:t>
            </a:r>
            <a:endParaRPr sz="1500" b="1" dirty="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создания учетной записи необходимо нажать на иконку «Новая запись +» в окне просмотра списка учетных записей.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Откроется окно создания новой учетной записи. Поля, отмеченные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символом «*», являются обязательными для заполнения.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При создании учетной записи заполните следующие атрибуты: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50" indent="-261850">
              <a:buFont typeface="Arial"/>
              <a:buChar char="–"/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фамилия;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50" indent="-261850">
              <a:buFont typeface="Arial"/>
              <a:buChar char="–"/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имя;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50" indent="-261850">
              <a:buFont typeface="Arial"/>
              <a:buChar char="–"/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отчество (обязательно при наличии);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50" indent="-261850">
              <a:buFont typeface="Arial"/>
              <a:buChar char="–"/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идентификаторы (при создании пользователя обязательно должен быть указан СНИЛС):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661900" lvl="1" indent="-261850">
              <a:buFont typeface="Arial"/>
              <a:buChar char="–"/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тип идентификатора (выбирается из предложенного перечня);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661900" lvl="1" indent="-261850">
              <a:buFont typeface="Arial"/>
              <a:buChar char="–"/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значение идентификатора (указывается значение выбранного идентификатора, например номер СНИЛС);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261850" indent="-261850">
              <a:buFont typeface="Arial"/>
              <a:buChar char="–"/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контактные данные (электронная почта – обязательно); ‒ тип контакта;</a:t>
            </a:r>
            <a:r>
              <a:rPr sz="1500" b="0" dirty="0"/>
              <a:t>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‒ контакт.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контактных данных могут быть также указаны необязательные атрибуты «Тип использования» и «Приоритет контакта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»</a:t>
            </a:r>
            <a:endParaRPr sz="15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818942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404403742" name="Прямоугольник 6"/>
          <p:cNvSpPr/>
          <p:nvPr/>
        </p:nvSpPr>
        <p:spPr bwMode="auto">
          <a:xfrm>
            <a:off x="1187447" y="985918"/>
            <a:ext cx="7777035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endParaRPr sz="2000">
              <a:latin typeface="Liberation Serif"/>
              <a:cs typeface="Liberation Serif"/>
            </a:endParaRPr>
          </a:p>
        </p:txBody>
      </p:sp>
      <p:pic>
        <p:nvPicPr>
          <p:cNvPr id="1524451047" name="Рисунок 152445104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81161" y="876298"/>
            <a:ext cx="6216037" cy="4122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261221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728422078" name="Прямоугольник 6"/>
          <p:cNvSpPr/>
          <p:nvPr/>
        </p:nvSpPr>
        <p:spPr bwMode="auto">
          <a:xfrm>
            <a:off x="1187447" y="985918"/>
            <a:ext cx="7777035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6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Импорт учетных записей</a:t>
            </a:r>
            <a:endParaRPr sz="1600" b="1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импорта учетных записей из файла необходимо в разделе «Учетные записи» нажать на иконку «Импорт» . Появится окно «Импорт записей».</a:t>
            </a:r>
            <a:endParaRPr lang="ru-RU" sz="16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Переместите файл в окно «Импорт записей» или выберите файл из размещенных на диске, нажмите кнопку «Импортировать».</a:t>
            </a:r>
            <a:endParaRPr lang="ru-RU" sz="16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Шаблоны файлов для импорта вы можете взять на сайте методической поддержки платформы ФГИС «Моя школа» в разделе «Шаблоны файлов» по ссылке: </a:t>
            </a:r>
            <a:r>
              <a:rPr lang="ru-RU" sz="1600" b="0" i="0" u="sng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  <a:hlinkClick r:id="rId2" tooltip="https://myschool.guppros.ru/poleznye-materialy/shablony-faylov/"/>
              </a:rPr>
              <a:t>https://myschool.guppros.ru/poleznye-materialy/shablony-faylov/</a:t>
            </a:r>
            <a:r>
              <a:rPr sz="1600" dirty="0"/>
              <a:t> .</a:t>
            </a:r>
            <a:endParaRPr lang="ru-RU" sz="16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По окончании загрузки следует ознакомиться с протоколом загрузки, при необходимости внести исправления и повторно импортировать записи, признанные</a:t>
            </a:r>
            <a:r>
              <a:rPr sz="1600" dirty="0"/>
              <a:t> </a:t>
            </a:r>
            <a:r>
              <a:rPr lang="ru-RU" sz="16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ошибочными . Ошибки импорта могут возникнуть из-за некорректного</a:t>
            </a:r>
            <a:endParaRPr lang="ru-RU" sz="16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заполнения файла </a:t>
            </a:r>
            <a:r>
              <a:rPr lang="ru-RU" sz="16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импорта</a:t>
            </a:r>
            <a:endParaRPr sz="1600" dirty="0"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438668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1043713010" name="Прямоугольник 6"/>
          <p:cNvSpPr/>
          <p:nvPr/>
        </p:nvSpPr>
        <p:spPr bwMode="auto">
          <a:xfrm>
            <a:off x="1187447" y="985918"/>
            <a:ext cx="7777035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Отправка маркера идентификации</a:t>
            </a:r>
            <a:endParaRPr sz="2000">
              <a:latin typeface="Liberation Serif"/>
              <a:cs typeface="Liberation Serif"/>
            </a:endParaRPr>
          </a:p>
          <a:p>
            <a:pPr>
              <a:defRPr/>
            </a:pPr>
            <a:endParaRPr lang="ru-RU"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Отправка маркера идентификации необходима для активации пользователей.</a:t>
            </a: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Перед отправкой «Маркера идентификации» необходимо убедиться, что учетная запись действует и профиль пользователя подтвержден.</a:t>
            </a:r>
            <a:endParaRPr lang="ru-RU"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проверки необходимо зайти в учетную запись и поставить «Статус» учетной записи на «Действует», а «Статус» профиля на «Подтверждена»</a:t>
            </a:r>
            <a:endParaRPr lang="ru-RU"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7635235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dirty="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 dirty="0"/>
          </a:p>
        </p:txBody>
      </p:sp>
      <p:sp>
        <p:nvSpPr>
          <p:cNvPr id="1434498790" name="Прямоугольник 6"/>
          <p:cNvSpPr/>
          <p:nvPr/>
        </p:nvSpPr>
        <p:spPr bwMode="auto">
          <a:xfrm>
            <a:off x="1187447" y="985918"/>
            <a:ext cx="7777035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	</a:t>
            </a: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Для отправки маркера идентификации необходимо в ЕТД в разделе «Учетные записи» нажать правой кнопкой мыши на строку с ФИО нужного пользователя, затем</a:t>
            </a:r>
            <a:r>
              <a:rPr sz="1900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выбрать пункт «Создать маркер» и подтвердить действия нажатием кнопки «Да».</a:t>
            </a:r>
            <a:endParaRPr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Письмо со ссылкой для авторизации в системе будет направлено на e-</a:t>
            </a:r>
            <a:r>
              <a:rPr lang="ru-RU" sz="19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mail</a:t>
            </a: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, указанный в настройках учетной записи пользователя.</a:t>
            </a:r>
            <a:endParaRPr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Если после создания учетной записи пользователь не перешел по ссылке из письма (она действительна 24 часа), администратор может повторно отправить письмо</a:t>
            </a:r>
            <a:r>
              <a:rPr sz="1900" dirty="0"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 первичным маркером идентификации в системе.</a:t>
            </a:r>
            <a:endParaRPr sz="1900" dirty="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Первая авторизация новых пользователей в ФГИС «Моя школа» происходит по ссылке из </a:t>
            </a:r>
            <a:r>
              <a:rPr lang="ru-RU" sz="19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письма</a:t>
            </a:r>
            <a:endParaRPr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5554337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931620829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	</a:t>
            </a:r>
            <a:endParaRPr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  <p:pic>
        <p:nvPicPr>
          <p:cNvPr id="1726834020" name="Рисунок 172683401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79019" y="985917"/>
            <a:ext cx="7874480" cy="4008395"/>
          </a:xfrm>
          <a:prstGeom prst="rect">
            <a:avLst/>
          </a:prstGeom>
        </p:spPr>
      </p:pic>
      <p:sp>
        <p:nvSpPr>
          <p:cNvPr id="585545751" name="Скругленная прямоугольная выноска 585545750"/>
          <p:cNvSpPr/>
          <p:nvPr/>
        </p:nvSpPr>
        <p:spPr bwMode="auto">
          <a:xfrm>
            <a:off x="4211024" y="4152899"/>
            <a:ext cx="4476749" cy="647699"/>
          </a:xfrm>
          <a:prstGeom prst="wedgeRoundRectCallout">
            <a:avLst>
              <a:gd name="adj1" fmla="val 2978"/>
              <a:gd name="adj2" fmla="val -175000"/>
              <a:gd name="adj3" fmla="val 16667"/>
            </a:avLst>
          </a:prstGeom>
          <a:solidFill>
            <a:schemeClr val="accent1">
              <a:alpha val="38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Нажать правой кнопкой мыши на строку с ФИО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8110095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870667243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Просмотр и редактирование учетной записи</a:t>
            </a:r>
            <a:endParaRPr sz="2000" b="1" dirty="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просмотра отдельной учетной записи необходимо нажать левой кнопкой мыши на интересующую строку.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Откроется окно просмотра выбранной учетной записи. Окно просмотра содержит несколько вкладок, переход между которыми осуществляется по нажатию левой кнопки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мыши. </a:t>
            </a: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Во вкладке «Учетная запись» отображены основные данные пользователя,</a:t>
            </a:r>
            <a:r>
              <a:rPr dirty="0"/>
              <a:t>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 следующих вкладках – сведения о профилях пользователя и назначенных ему</a:t>
            </a:r>
            <a:r>
              <a:rPr dirty="0"/>
              <a:t>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структурных </a:t>
            </a: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ролях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endParaRPr sz="2000" dirty="0">
              <a:latin typeface="Liberation Serif"/>
              <a:cs typeface="Liberation Serif"/>
            </a:endParaRPr>
          </a:p>
          <a:p>
            <a:pPr>
              <a:defRPr/>
            </a:pPr>
            <a:endParaRPr sz="2000" dirty="0"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498052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1526095684" name="Прямоугольник 6"/>
          <p:cNvSpPr/>
          <p:nvPr/>
        </p:nvSpPr>
        <p:spPr bwMode="auto">
          <a:xfrm>
            <a:off x="1187445" y="985916"/>
            <a:ext cx="7777035" cy="3751507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6" tIns="15237" rIns="85339" bIns="15237" numCol="1" spcCol="1265" anchor="t" anchorCtr="0">
            <a:noAutofit/>
          </a:bodyPr>
          <a:lstStyle/>
          <a:p>
            <a:pPr>
              <a:defRPr/>
            </a:pPr>
            <a:endParaRPr sz="2000">
              <a:latin typeface="Liberation Serif"/>
              <a:cs typeface="Liberation Serif"/>
            </a:endParaRPr>
          </a:p>
        </p:txBody>
      </p:sp>
      <p:pic>
        <p:nvPicPr>
          <p:cNvPr id="794497859" name="Рисунок 79449785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10599" y="976828"/>
            <a:ext cx="8190524" cy="404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latin typeface="Liberation Serif"/>
                <a:ea typeface="Liberation Serif"/>
                <a:cs typeface="Liberation Serif"/>
              </a:rPr>
              <a:t>Справочный материал</a:t>
            </a:r>
            <a:endParaRPr lang="ru-RU" sz="320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87449" y="985920"/>
            <a:ext cx="7777037" cy="3751512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20" tIns="15239" rIns="85343" bIns="15239" numCol="1" spcCol="1268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2000" b="0"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Информационный портал ФГИС "Моя школа"</a:t>
            </a:r>
            <a:endParaRPr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514350" lvl="2" indent="-114300" algn="l" defTabSz="5333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2000" b="0" i="0" u="sng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  <a:hlinkClick r:id="rId3" tooltip="https://help-myschool.edu.ru/"/>
              </a:rPr>
              <a:t>https://help-myschool.edu.ru/</a:t>
            </a:r>
            <a:endParaRPr sz="2000"/>
          </a:p>
          <a:p>
            <a:pPr lvl="2" algn="l" defTabSz="5333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lvl="2" algn="l" defTabSz="5333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114300" lvl="1" indent="-114300" algn="l" defTabSz="5333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sz="2000" b="0" i="0" u="none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Портал информационно-методической поддержки пользователей ФГИС "Моя школа"</a:t>
            </a:r>
          </a:p>
          <a:p>
            <a:pPr marL="514350" lvl="2" indent="-114300" algn="l" defTabSz="5333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2000" b="0" i="0" u="sng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  <a:hlinkClick r:id="rId4" tooltip="https://myschool.guppros.ru/"/>
              </a:rPr>
              <a:t>https://myschool.guppros.ru/</a:t>
            </a:r>
            <a:endParaRPr sz="2000"/>
          </a:p>
          <a:p>
            <a:pPr lvl="2" algn="l" defTabSz="533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000"/>
          </a:p>
          <a:p>
            <a:pPr lvl="2" algn="l" defTabSz="53339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14300" lvl="1" indent="-114300" algn="l" defTabSz="5333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•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Вебинары специалистов федерального и регионального уровней. Видео, презентации и дополнительные материалы на </a:t>
            </a:r>
            <a:r>
              <a:rPr lang="ru-RU" sz="2000" b="0" i="0" u="sng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  <a:hlinkClick r:id="rId5" tooltip="https://disk.yandex.ru/d/QFKKRHrx9Z0J_A"/>
              </a:rPr>
              <a:t>Яндекс.Диске.</a:t>
            </a:r>
            <a:endParaRPr sz="2000"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610244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1698765250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Запросы. Подтверждение, отклонение</a:t>
            </a:r>
            <a:endParaRPr sz="2000" b="1" dirty="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Раздел «Запросы» предназначен для просмотра и управления запросами на подтверждение структурных ролей в рамках образовательной организации.</a:t>
            </a:r>
            <a:endParaRPr lang="ru-RU" sz="18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Структурные роли, назначаемые пользователю «Администратором», подтверждаются им при аутентификации с помощью ЕТД.</a:t>
            </a:r>
            <a:endParaRPr lang="ru-RU" sz="18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Структурные роли, назначаемые пользователями самостоятельно или сформированные автоматически при регистрации пользователя на основании сведений,</a:t>
            </a:r>
            <a:r>
              <a:rPr dirty="0"/>
              <a:t> 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получаемых из внешних реестров, подлежат подтверждению администратором. Запросы</a:t>
            </a:r>
            <a:r>
              <a:rPr dirty="0"/>
              <a:t> 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 подтверждение структурных ролей создаются автоматически и направляются</a:t>
            </a:r>
            <a:endParaRPr lang="ru-RU" sz="18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администраторам в соответствии с назначенными им структурными </a:t>
            </a:r>
            <a:r>
              <a:rPr lang="ru-RU" sz="18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ролями</a:t>
            </a:r>
            <a:endParaRPr lang="ru-RU" sz="18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951061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1544933767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Запросы могут быть либо подтверждены, либо отклонены. Просмотр списков запросов с различным статусом осуществляется с помощью следующих вкладок раздела</a:t>
            </a:r>
          </a:p>
          <a:p>
            <a:pPr marL="305908" indent="-305908">
              <a:buFont typeface="Arial"/>
              <a:buChar char="–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«Требуют подтверждения»;</a:t>
            </a:r>
            <a:endParaRPr lang="ru-RU"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8" indent="-305908">
              <a:buFont typeface="Arial"/>
              <a:buChar char="–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«Подтверждены»;</a:t>
            </a:r>
            <a:endParaRPr lang="ru-RU"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8" indent="-305908">
              <a:buFont typeface="Arial"/>
              <a:buChar char="–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«Отклонены».</a:t>
            </a:r>
            <a:endParaRPr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  <p:pic>
        <p:nvPicPr>
          <p:cNvPr id="185557748" name="Рисунок 18555774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9" y="2886075"/>
            <a:ext cx="7801546" cy="20859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7715369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1357050414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20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Группы обучающихся (доступен только для «Администраторов ОО»)</a:t>
            </a: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Переход к данному разделу производится через основное меню подсистемы. В нем необходимо выбрать пункт «Группировки обучающихся». Данный раздел предназначен</a:t>
            </a:r>
            <a:r>
              <a:rPr dirty="0"/>
              <a:t>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для просмотра, редактирования и создания групп обучающихся 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Список структурирован. На верхнем уровне структуры располагается учебный год.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Навигация по структуре групп обучающихся производится с помощью навигационной цепочки, находящейся в верхней части экрана, или символов раскрытия,</a:t>
            </a:r>
            <a:r>
              <a:rPr dirty="0"/>
              <a:t>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находящихся в крайней левой колонке </a:t>
            </a: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списка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085138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1880176901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Обучающиеся и законные представители проходят процесс саморегистрации.</a:t>
            </a:r>
            <a:endParaRPr sz="2000" b="1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Затем из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своего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личного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кабинета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направляют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запрос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для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присоединения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к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образовательной организации.</a:t>
            </a:r>
            <a:endParaRPr sz="2000" b="0" i="0" u="none" strike="noStrike" cap="none" spc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обработки таких запросов необходимо перейти в раздел «Запросы» и выбрать вкладку «Требуют подтверждения» </a:t>
            </a:r>
            <a:endParaRPr sz="20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endParaRPr lang="ru-RU" sz="1600" b="0" i="0" u="none" strike="noStrike" cap="none" spc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</p:txBody>
      </p:sp>
      <p:pic>
        <p:nvPicPr>
          <p:cNvPr id="1310380807" name="Рисунок 131038080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6085" y="2876549"/>
            <a:ext cx="6594014" cy="2200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082395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1969244075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endParaRPr sz="2000" dirty="0">
              <a:latin typeface="Liberation Serif"/>
              <a:cs typeface="Liberation Serif"/>
            </a:endParaRPr>
          </a:p>
          <a:p>
            <a:pPr>
              <a:defRPr/>
            </a:pPr>
            <a:r>
              <a:rPr sz="2000" dirty="0">
                <a:latin typeface="Liberation Serif"/>
                <a:cs typeface="Liberation Serif"/>
              </a:rPr>
              <a:t>ВНИМАНИЕ!</a:t>
            </a:r>
          </a:p>
          <a:p>
            <a:pPr>
              <a:defRPr/>
            </a:pP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rgbClr val="FF0000"/>
                </a:solidFill>
                <a:latin typeface="Liberation Serif"/>
                <a:ea typeface="Liberation Serif"/>
                <a:cs typeface="Liberation Serif"/>
              </a:rPr>
              <a:t>(После интеграции СГО во ФГИС «Моя школа»)</a:t>
            </a:r>
            <a:endParaRPr sz="2000" b="0" i="0" u="none" strike="noStrike" cap="none" spc="0" dirty="0">
              <a:solidFill>
                <a:srgbClr val="FF0000"/>
              </a:solidFill>
              <a:latin typeface="Liberation Serif"/>
              <a:cs typeface="Liberation Serif"/>
            </a:endParaRPr>
          </a:p>
          <a:p>
            <a:pPr>
              <a:defRPr/>
            </a:pP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Специально заводить учетные записи для учеников не нужно. Все сведения перенесут из региональных систем с электронными журналами и дневниками. </a:t>
            </a: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Однако, чтобы родитель и ученик могли входить в систему «Моя школа», понадобится учетная запись на портале </a:t>
            </a:r>
            <a:r>
              <a:rPr lang="ru-RU" sz="2000" b="0" i="0" u="none" strike="noStrike" cap="none" spc="0" dirty="0" err="1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госуслуг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3937112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Памятка для родителей</a:t>
            </a:r>
            <a:endParaRPr lang="ru-RU" sz="3200"/>
          </a:p>
        </p:txBody>
      </p:sp>
      <p:sp>
        <p:nvSpPr>
          <p:cNvPr id="2076079222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</a:t>
            </a:r>
            <a:r>
              <a:rPr lang="ru-RU" sz="20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Как создать </a:t>
            </a:r>
            <a:r>
              <a:rPr lang="ru-RU" sz="2000" b="1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учетку</a:t>
            </a:r>
            <a:r>
              <a:rPr lang="ru-RU" sz="20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на </a:t>
            </a:r>
            <a:r>
              <a:rPr lang="ru-RU" sz="2000" b="1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госуслугах</a:t>
            </a:r>
            <a:r>
              <a:rPr lang="ru-RU" sz="2000" b="1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ребенку до 14 лет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»</a:t>
            </a:r>
            <a:endParaRPr lang="ru-RU" sz="2000" b="0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900" dirty="0">
              <a:latin typeface="Liberation Serif"/>
              <a:cs typeface="Liberation Serif"/>
            </a:endParaRPr>
          </a:p>
          <a:p>
            <a:pPr marL="305907" indent="-305907">
              <a:buFont typeface="Arial"/>
              <a:buChar char="–"/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войдите в свой личный кабинет на портале </a:t>
            </a:r>
            <a:r>
              <a:rPr lang="ru-RU" sz="19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Госуслуги</a:t>
            </a: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;</a:t>
            </a:r>
            <a:endParaRPr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7" indent="-305907">
              <a:buFont typeface="Arial"/>
              <a:buChar char="–"/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зайдите в раздел «Семья и дети» и найдите там своего ребенка;</a:t>
            </a:r>
            <a:endParaRPr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7" indent="-305907">
              <a:buFont typeface="Arial"/>
              <a:buChar char="–"/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перейдите в карточку ребенка и нажмите на кнопку «Создать учетную запись ребенка на </a:t>
            </a:r>
            <a:r>
              <a:rPr lang="ru-RU" sz="19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Госуслуги</a:t>
            </a: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»;</a:t>
            </a:r>
            <a:endParaRPr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7" indent="-305907">
              <a:buFont typeface="Arial"/>
              <a:buChar char="–"/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заполните сведения о ребенке - гражданство, место рождения, номер телефона и электронную почту;</a:t>
            </a:r>
            <a:endParaRPr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7" indent="-305907">
              <a:buFont typeface="Arial"/>
              <a:buChar char="–"/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подтвердите электронную почту и придумайте пароль.</a:t>
            </a:r>
            <a:endParaRPr sz="1900" dirty="0">
              <a:latin typeface="Liberation Serif"/>
              <a:cs typeface="Liberation Serif"/>
            </a:endParaRPr>
          </a:p>
          <a:p>
            <a:pPr marL="305907" indent="-305907">
              <a:buFont typeface="Arial"/>
              <a:buChar char="–"/>
              <a:defRPr/>
            </a:pPr>
            <a:endParaRPr sz="1900" dirty="0"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19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ВНИМАНИЕ! Родители и дети должны входить в систему «Моя школа» под своим логином и паролем с портала </a:t>
            </a:r>
            <a:r>
              <a:rPr lang="ru-RU" sz="1900" b="0" i="0" u="none" strike="noStrike" cap="none" spc="0" dirty="0" err="1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госуслуг</a:t>
            </a:r>
            <a:endParaRPr lang="ru-RU" sz="19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Цифровые инструменты ФГИС  «Моя школа» .pn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-44679" y="-20538"/>
            <a:ext cx="9188679" cy="5164038"/>
          </a:xfrm>
          <a:prstGeom prst="rect">
            <a:avLst/>
          </a:prstGeom>
        </p:spPr>
      </p:pic>
      <p:sp>
        <p:nvSpPr>
          <p:cNvPr id="168513681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</a:rPr>
              <a:t>ФГИС «МОЯ ШКОЛА»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6588224" y="4803998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</a:rPr>
              <a:t>https://help-myschool.edu.ru/</a:t>
            </a: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513681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795586181" name="Объект 2"/>
          <p:cNvSpPr>
            <a:spLocks noGrp="1"/>
          </p:cNvSpPr>
          <p:nvPr>
            <p:ph idx="1"/>
          </p:nvPr>
        </p:nvSpPr>
        <p:spPr bwMode="auto">
          <a:xfrm>
            <a:off x="1187623" y="1114369"/>
            <a:ext cx="7499174" cy="359465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4000"/>
          </a:bodyPr>
          <a:lstStyle/>
          <a:p>
            <a:pPr marL="0" indent="0">
              <a:buNone/>
              <a:defRPr/>
            </a:pPr>
            <a:r>
              <a:rPr lang="ru-RU" sz="3600" b="1">
                <a:solidFill>
                  <a:srgbClr val="0070C0"/>
                </a:solidFill>
                <a:latin typeface="Liberation Serif"/>
              </a:rPr>
              <a:t>Базовая подсистема</a:t>
            </a:r>
            <a:endParaRPr lang="ru-RU" sz="2800" b="1">
              <a:solidFill>
                <a:srgbClr val="0070C0"/>
              </a:solidFill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800">
                <a:latin typeface="Liberation Serif"/>
              </a:rPr>
              <a:t>	</a:t>
            </a:r>
            <a:endParaRPr lang="ru-RU" sz="28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800" b="1" i="1">
                <a:latin typeface="Liberation Serif"/>
              </a:rPr>
              <a:t>	Роль администратора ОО</a:t>
            </a:r>
            <a:endParaRPr sz="2800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800" i="1">
                <a:latin typeface="Liberation Serif"/>
              </a:rPr>
              <a:t>Создание, просмотр, публикация и удаление новостей, полезных ссылок, опросов</a:t>
            </a:r>
            <a:endParaRPr sz="2800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800">
                <a:latin typeface="Liberation Serif"/>
              </a:rPr>
              <a:t>	</a:t>
            </a:r>
            <a:endParaRPr lang="ru-RU" sz="28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800" b="1" i="1">
                <a:latin typeface="Liberation Serif"/>
              </a:rPr>
              <a:t>	Роль педагогического работника</a:t>
            </a:r>
            <a:endParaRPr sz="28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800" i="1">
                <a:latin typeface="Liberation Serif"/>
              </a:rPr>
              <a:t>Просмотр новостей, вопросов-ответов, использование полезных ссылок, участие в опросах, просмотр результатов</a:t>
            </a:r>
            <a:endParaRPr sz="2800" i="1">
              <a:latin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096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549928025" name="Объект 2"/>
          <p:cNvSpPr>
            <a:spLocks noGrp="1"/>
          </p:cNvSpPr>
          <p:nvPr>
            <p:ph idx="1"/>
          </p:nvPr>
        </p:nvSpPr>
        <p:spPr bwMode="auto">
          <a:xfrm>
            <a:off x="715349" y="1200149"/>
            <a:ext cx="7971446" cy="369108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Font typeface="Arial"/>
              <a:buNone/>
              <a:defRPr/>
            </a:pPr>
            <a:r>
              <a:rPr lang="ru-RU" sz="29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Цифровые инструменты </a:t>
            </a:r>
            <a:endParaRPr/>
          </a:p>
          <a:p>
            <a:pPr marL="0" indent="0">
              <a:buFont typeface="Arial"/>
              <a:buNone/>
              <a:defRPr/>
            </a:pPr>
            <a:endParaRPr lang="ru-RU" sz="1600" b="1">
              <a:latin typeface="Liberation Serif"/>
              <a:ea typeface="Liberation Serif"/>
              <a:cs typeface="Liberation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ru-RU" sz="5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ДЛЯ </a:t>
            </a:r>
          </a:p>
          <a:p>
            <a:pPr marL="0" indent="0" algn="ctr">
              <a:buFont typeface="Arial"/>
              <a:buNone/>
              <a:defRPr/>
            </a:pPr>
            <a:r>
              <a:rPr lang="ru-RU" sz="5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АДМИНИСТРАТОРОВ ОО</a:t>
            </a:r>
            <a:endParaRPr/>
          </a:p>
          <a:p>
            <a:pPr marL="0" indent="0">
              <a:buNone/>
              <a:defRPr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850475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47698752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1"/>
            <a:ext cx="7499173" cy="359465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Базовая подсистема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2079802294" name="Рисунок 207980229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78000" y="1296000"/>
            <a:ext cx="6480000" cy="3643199"/>
          </a:xfrm>
          <a:prstGeom prst="rect">
            <a:avLst/>
          </a:prstGeom>
        </p:spPr>
      </p:pic>
      <p:pic>
        <p:nvPicPr>
          <p:cNvPr id="948425806" name="Рисунок 94842580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5" y="3335759"/>
            <a:ext cx="1800000" cy="1800000"/>
          </a:xfrm>
          <a:prstGeom prst="rect">
            <a:avLst/>
          </a:prstGeom>
        </p:spPr>
      </p:pic>
      <p:sp>
        <p:nvSpPr>
          <p:cNvPr id="1791521673" name="TextBox 1791521672"/>
          <p:cNvSpPr txBox="1"/>
          <p:nvPr/>
        </p:nvSpPr>
        <p:spPr bwMode="auto">
          <a:xfrm>
            <a:off x="7307056" y="4889513"/>
            <a:ext cx="1909290" cy="24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5358050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latin typeface="Liberation Serif"/>
                <a:ea typeface="Liberation Serif"/>
                <a:cs typeface="Liberation Serif"/>
              </a:rPr>
              <a:t>Подключение к ФГИС «Моя Школа»</a:t>
            </a:r>
            <a:endParaRPr lang="ru-RU" sz="3200"/>
          </a:p>
        </p:txBody>
      </p:sp>
      <p:sp>
        <p:nvSpPr>
          <p:cNvPr id="1175486047" name="Прямоугольник 6"/>
          <p:cNvSpPr/>
          <p:nvPr/>
        </p:nvSpPr>
        <p:spPr bwMode="auto">
          <a:xfrm>
            <a:off x="896324" y="985918"/>
            <a:ext cx="8068158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Планировалось первыми подключить школы 15 регионов принявших участие в эксперименте.</a:t>
            </a:r>
            <a:endParaRPr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	Фактически доступ дали всем регионам, поэтому любая школа страны могла подключиться к системе с сентября 2022 года.</a:t>
            </a:r>
            <a:endParaRPr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endParaRPr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Правительство распорядилось обеспечить работу системы в два этапа:</a:t>
            </a:r>
          </a:p>
          <a:p>
            <a:pPr marL="305908" indent="-305908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до 1 января 2023 года – создать первую очередь системы. Объем работ определили </a:t>
            </a:r>
            <a:r>
              <a:rPr lang="ru-RU" sz="20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Минцифры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и </a:t>
            </a:r>
            <a:r>
              <a:rPr lang="ru-RU" sz="20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Минпросвещения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;</a:t>
            </a:r>
            <a:endParaRPr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8" indent="-305908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до 1 июля 2023 года – создать вторую очередь, которая предоставит возможность пользоваться всем функционалом </a:t>
            </a: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системы</a:t>
            </a:r>
            <a:endParaRPr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Решение закреплено в </a:t>
            </a:r>
            <a:r>
              <a:rPr lang="ru-RU" sz="1800" b="0" i="0" u="sng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  <a:hlinkClick r:id="rId2" tooltip="http://publication.pravo.gov.ru/Document/View/0001202207150030"/>
              </a:rPr>
              <a:t>постановлении Правительства от 13.07.2022 № 1241</a:t>
            </a:r>
            <a:r>
              <a:rPr lang="ru-RU" sz="18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.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605974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043954604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2" cy="35946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Базовая подсистема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2043860027" name="Рисунок 20438600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67374" y="1303024"/>
            <a:ext cx="6480000" cy="3636000"/>
          </a:xfrm>
          <a:prstGeom prst="rect">
            <a:avLst/>
          </a:prstGeom>
        </p:spPr>
      </p:pic>
      <p:pic>
        <p:nvPicPr>
          <p:cNvPr id="1517289373" name="Рисунок 151728937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5" y="3335759"/>
            <a:ext cx="1800000" cy="1800000"/>
          </a:xfrm>
          <a:prstGeom prst="rect">
            <a:avLst/>
          </a:prstGeom>
        </p:spPr>
      </p:pic>
      <p:sp>
        <p:nvSpPr>
          <p:cNvPr id="1627325810" name="TextBox 1627325809"/>
          <p:cNvSpPr txBox="1"/>
          <p:nvPr/>
        </p:nvSpPr>
        <p:spPr bwMode="auto">
          <a:xfrm>
            <a:off x="7307056" y="4889513"/>
            <a:ext cx="1909290" cy="24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60046890" name="Рисунок 106004688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85875" y="1286001"/>
            <a:ext cx="6480000" cy="3643199"/>
          </a:xfrm>
          <a:prstGeom prst="rect">
            <a:avLst/>
          </a:prstGeom>
        </p:spPr>
      </p:pic>
      <p:sp>
        <p:nvSpPr>
          <p:cNvPr id="82319756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897153372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2" cy="35946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Базовая подсистема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1459294316" name="Рисунок 145929431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5" y="3335759"/>
            <a:ext cx="1800000" cy="1800000"/>
          </a:xfrm>
          <a:prstGeom prst="rect">
            <a:avLst/>
          </a:prstGeom>
        </p:spPr>
      </p:pic>
      <p:sp>
        <p:nvSpPr>
          <p:cNvPr id="689060314" name="TextBox 689060313"/>
          <p:cNvSpPr txBox="1"/>
          <p:nvPr/>
        </p:nvSpPr>
        <p:spPr bwMode="auto">
          <a:xfrm>
            <a:off x="7307056" y="4889513"/>
            <a:ext cx="1909290" cy="24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2832024" name="Рисунок 19028320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38249" y="1286000"/>
            <a:ext cx="6480000" cy="3643199"/>
          </a:xfrm>
          <a:prstGeom prst="rect">
            <a:avLst/>
          </a:prstGeom>
        </p:spPr>
      </p:pic>
      <p:sp>
        <p:nvSpPr>
          <p:cNvPr id="97161620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090402520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2" cy="35946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Базовая подсистема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231020937" name="Рисунок 23102093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5" y="3335759"/>
            <a:ext cx="1800000" cy="1800000"/>
          </a:xfrm>
          <a:prstGeom prst="rect">
            <a:avLst/>
          </a:prstGeom>
        </p:spPr>
      </p:pic>
      <p:sp>
        <p:nvSpPr>
          <p:cNvPr id="1719723223" name="TextBox 1719723222"/>
          <p:cNvSpPr txBox="1"/>
          <p:nvPr/>
        </p:nvSpPr>
        <p:spPr bwMode="auto">
          <a:xfrm>
            <a:off x="7307056" y="4889513"/>
            <a:ext cx="1909290" cy="24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858006" name="Прямоугольник 6"/>
          <p:cNvSpPr/>
          <p:nvPr/>
        </p:nvSpPr>
        <p:spPr bwMode="auto">
          <a:xfrm>
            <a:off x="1187445" y="985916"/>
            <a:ext cx="3976078" cy="392362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6" tIns="15237" rIns="85339" bIns="15237" numCol="1" spcCol="1265" anchor="t" anchorCtr="0">
            <a:noAutofit/>
          </a:bodyPr>
          <a:lstStyle/>
          <a:p>
            <a:pPr>
              <a:defRPr/>
            </a:pPr>
            <a:r>
              <a:rPr lang="ru-RU" sz="24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Для перехода в раздел управления контентом на главной странице в верхнем правом углу необходимо нажать на иконку со своими инициалами и в открывшемся списке выбрать раздел</a:t>
            </a:r>
            <a:r>
              <a:rPr sz="2200"/>
              <a:t>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«Управление контентом»</a:t>
            </a:r>
            <a:endParaRPr lang="ru-RU" sz="2400" b="0" i="0" u="none" strike="noStrike" cap="none" spc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  <p:sp>
        <p:nvSpPr>
          <p:cNvPr id="1684369208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623" y="205978"/>
            <a:ext cx="7499174" cy="857250"/>
          </a:xfrm>
        </p:spPr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pic>
        <p:nvPicPr>
          <p:cNvPr id="1798096512" name="Рисунок 17980965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63548" y="981258"/>
            <a:ext cx="3600930" cy="3928288"/>
          </a:xfrm>
          <a:prstGeom prst="rect">
            <a:avLst/>
          </a:prstGeom>
        </p:spPr>
      </p:pic>
      <p:sp>
        <p:nvSpPr>
          <p:cNvPr id="908614906" name="Стрелка вправо 908614905"/>
          <p:cNvSpPr/>
          <p:nvPr/>
        </p:nvSpPr>
        <p:spPr bwMode="auto">
          <a:xfrm rot="14836077">
            <a:off x="8300235" y="1695925"/>
            <a:ext cx="811748" cy="22016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62725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603193830" name="Объект 2"/>
          <p:cNvSpPr>
            <a:spLocks noGrp="1"/>
          </p:cNvSpPr>
          <p:nvPr>
            <p:ph idx="1"/>
          </p:nvPr>
        </p:nvSpPr>
        <p:spPr bwMode="auto">
          <a:xfrm>
            <a:off x="1187622" y="1200150"/>
            <a:ext cx="7499173" cy="369108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9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Цифровые инструменты </a:t>
            </a:r>
            <a:endParaRPr/>
          </a:p>
          <a:p>
            <a:pPr marL="0" indent="0">
              <a:buFont typeface="Arial"/>
              <a:buNone/>
              <a:defRPr/>
            </a:pPr>
            <a:endParaRPr lang="ru-RU" sz="1600" b="1">
              <a:latin typeface="Liberation Serif"/>
              <a:ea typeface="Liberation Serif"/>
              <a:cs typeface="Liberation Serif"/>
            </a:endParaRPr>
          </a:p>
          <a:p>
            <a:pPr marL="0" indent="0" algn="ctr">
              <a:buFont typeface="Arial"/>
              <a:buNone/>
              <a:defRPr/>
            </a:pPr>
            <a:r>
              <a:rPr lang="ru-RU" sz="5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ДЛЯ ПЕДАГОГИЧЕСКИХ РАБОТНИКОВ</a:t>
            </a:r>
            <a:endParaRPr/>
          </a:p>
          <a:p>
            <a:pPr marL="0" indent="0">
              <a:buNone/>
              <a:defRPr/>
            </a:pPr>
            <a:endParaRPr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096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549928025" name="Объект 2"/>
          <p:cNvSpPr>
            <a:spLocks noGrp="1"/>
          </p:cNvSpPr>
          <p:nvPr>
            <p:ph idx="1"/>
          </p:nvPr>
        </p:nvSpPr>
        <p:spPr bwMode="auto">
          <a:xfrm>
            <a:off x="1187623" y="1112911"/>
            <a:ext cx="7499174" cy="36910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Главная страничка педагогического работника</a:t>
            </a:r>
            <a:endParaRPr/>
          </a:p>
          <a:p>
            <a:pPr marL="0" indent="0">
              <a:buNone/>
              <a:defRPr/>
            </a:pPr>
            <a:endParaRPr sz="1800"/>
          </a:p>
        </p:txBody>
      </p:sp>
      <p:pic>
        <p:nvPicPr>
          <p:cNvPr id="6" name="Рисунок 5" descr="Профиль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67544" y="1563638"/>
            <a:ext cx="3384376" cy="3459252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5796136" y="1707653"/>
            <a:ext cx="3347863" cy="3291829"/>
          </a:xfrm>
          <a:prstGeom prst="wedgeRoundRectCallout">
            <a:avLst>
              <a:gd name="adj1" fmla="val -119142"/>
              <a:gd name="adj2" fmla="val -37631"/>
              <a:gd name="adj3" fmla="val 16667"/>
            </a:avLst>
          </a:prstGeom>
          <a:solidFill>
            <a:schemeClr val="accent1">
              <a:alpha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 descr="Профиль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3353" y="1953082"/>
            <a:ext cx="2739127" cy="28509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096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549928025" name="Объект 2"/>
          <p:cNvSpPr>
            <a:spLocks noGrp="1"/>
          </p:cNvSpPr>
          <p:nvPr>
            <p:ph idx="1"/>
          </p:nvPr>
        </p:nvSpPr>
        <p:spPr bwMode="auto">
          <a:xfrm>
            <a:off x="1187623" y="1112911"/>
            <a:ext cx="7499174" cy="36910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Личный кабинет / Личная информация</a:t>
            </a:r>
            <a:endParaRPr/>
          </a:p>
          <a:p>
            <a:pPr marL="0" indent="0">
              <a:buNone/>
              <a:defRPr/>
            </a:pPr>
            <a:endParaRPr sz="1800"/>
          </a:p>
        </p:txBody>
      </p:sp>
      <p:pic>
        <p:nvPicPr>
          <p:cNvPr id="10" name="Рисунок 9" descr="Личный кабинет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70224" y="1563637"/>
            <a:ext cx="6438080" cy="3478043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5796136" y="2736304"/>
            <a:ext cx="3168351" cy="2283718"/>
          </a:xfrm>
          <a:prstGeom prst="wedgeRoundRectCallout">
            <a:avLst>
              <a:gd name="adj1" fmla="val -174327"/>
              <a:gd name="adj2" fmla="val -55071"/>
              <a:gd name="adj3" fmla="val 16667"/>
            </a:avLst>
          </a:prstGeom>
          <a:solidFill>
            <a:schemeClr val="accent1">
              <a:alpha val="2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>
                <a:solidFill>
                  <a:srgbClr val="0070C0"/>
                </a:solidFill>
              </a:rPr>
              <a:t>Личная информация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70C0"/>
                </a:solidFill>
              </a:rPr>
              <a:t>Моя библиотека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70C0"/>
                </a:solidFill>
              </a:rPr>
              <a:t>Мои файлы</a:t>
            </a:r>
            <a:endParaRPr/>
          </a:p>
          <a:p>
            <a:pPr>
              <a:defRPr/>
            </a:pPr>
            <a:r>
              <a:rPr lang="ru-RU" sz="2000" b="1">
                <a:solidFill>
                  <a:srgbClr val="0070C0"/>
                </a:solidFill>
              </a:rPr>
              <a:t>Тесты</a:t>
            </a:r>
            <a:endParaRPr/>
          </a:p>
          <a:p>
            <a:pPr>
              <a:defRPr/>
            </a:pPr>
            <a:endParaRPr lang="ru-RU" sz="2000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дел библиотека.png"/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 bwMode="auto">
          <a:xfrm>
            <a:off x="28376" y="0"/>
            <a:ext cx="9152136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097617" y="4794706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https://help-myschool.edu.ru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096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549928025" name="Объект 2"/>
          <p:cNvSpPr>
            <a:spLocks noGrp="1"/>
          </p:cNvSpPr>
          <p:nvPr>
            <p:ph idx="1"/>
          </p:nvPr>
        </p:nvSpPr>
        <p:spPr bwMode="auto">
          <a:xfrm>
            <a:off x="1393306" y="915566"/>
            <a:ext cx="7499174" cy="36910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Личный кабинет / Моя библиотека</a:t>
            </a:r>
            <a:endParaRPr/>
          </a:p>
          <a:p>
            <a:pPr marL="0" indent="0">
              <a:buNone/>
              <a:defRPr/>
            </a:pPr>
            <a:endParaRPr sz="1800"/>
          </a:p>
        </p:txBody>
      </p:sp>
      <p:pic>
        <p:nvPicPr>
          <p:cNvPr id="6" name="Рисунок 5" descr="Библиотека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115616" y="1347614"/>
            <a:ext cx="4926815" cy="3685290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6228184" y="1563638"/>
            <a:ext cx="2736304" cy="3456384"/>
          </a:xfrm>
          <a:prstGeom prst="wedgeRoundRectCallout">
            <a:avLst>
              <a:gd name="adj1" fmla="val -82739"/>
              <a:gd name="adj2" fmla="val 1742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Поставщик контента</a:t>
            </a:r>
          </a:p>
          <a:p>
            <a:pPr>
              <a:defRPr/>
            </a:pPr>
            <a:endParaRPr lang="ru-RU" sz="1400" b="1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РЭШ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Исторические парки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Правильное кино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Академия Минпросвещения России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ИРИ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Общество "Знание«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ИСРО РАО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Минкультуры России</a:t>
            </a:r>
            <a:endParaRPr/>
          </a:p>
          <a:p>
            <a:pPr>
              <a:defRPr/>
            </a:pPr>
            <a:r>
              <a:rPr lang="ru-RU" sz="1400" b="1">
                <a:solidFill>
                  <a:srgbClr val="0070C0"/>
                </a:solidFill>
              </a:rPr>
              <a:t>ИРПО</a:t>
            </a:r>
            <a:endParaRPr/>
          </a:p>
          <a:p>
            <a:pPr>
              <a:defRPr/>
            </a:pPr>
            <a:endParaRPr lang="ru-RU" sz="1400" b="1">
              <a:solidFill>
                <a:srgbClr val="0070C0"/>
              </a:solidFill>
            </a:endParaRPr>
          </a:p>
          <a:p>
            <a:pPr>
              <a:defRPr/>
            </a:pPr>
            <a:endParaRPr lang="ru-RU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096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549928025" name="Объект 2"/>
          <p:cNvSpPr>
            <a:spLocks noGrp="1"/>
          </p:cNvSpPr>
          <p:nvPr>
            <p:ph idx="1"/>
          </p:nvPr>
        </p:nvSpPr>
        <p:spPr bwMode="auto">
          <a:xfrm>
            <a:off x="1393306" y="915566"/>
            <a:ext cx="7499174" cy="36910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Личный кабинет / Моя библиотека</a:t>
            </a:r>
            <a:endParaRPr/>
          </a:p>
          <a:p>
            <a:pPr marL="0" indent="0">
              <a:buNone/>
              <a:defRPr/>
            </a:pPr>
            <a:endParaRPr sz="1800"/>
          </a:p>
        </p:txBody>
      </p:sp>
      <p:pic>
        <p:nvPicPr>
          <p:cNvPr id="8" name="Рисунок 7" descr="Портфель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896"/>
          <a:stretch/>
        </p:blipFill>
        <p:spPr bwMode="auto">
          <a:xfrm>
            <a:off x="1175659" y="1347614"/>
            <a:ext cx="7500797" cy="3676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8664786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3200">
                <a:latin typeface="Liberation Serif"/>
                <a:ea typeface="Liberation Serif"/>
                <a:cs typeface="Liberation Serif"/>
              </a:rPr>
              <a:t>Подключение к ФГИС «Моя Школа»</a:t>
            </a:r>
            <a:endParaRPr lang="ru-RU" sz="3200"/>
          </a:p>
        </p:txBody>
      </p:sp>
      <p:sp>
        <p:nvSpPr>
          <p:cNvPr id="1336963393" name="Прямоугольник 6"/>
          <p:cNvSpPr/>
          <p:nvPr/>
        </p:nvSpPr>
        <p:spPr bwMode="auto">
          <a:xfrm>
            <a:off x="1187447" y="985918"/>
            <a:ext cx="7777035" cy="3751510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8" tIns="15237" rIns="85341" bIns="15237" numCol="1" spcCol="1267" anchor="t" anchorCtr="0">
            <a:noAutofit/>
          </a:bodyPr>
          <a:lstStyle/>
          <a:p>
            <a:pPr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Условно, подключение можно разделить на три этапа</a:t>
            </a:r>
          </a:p>
          <a:p>
            <a:pPr>
              <a:defRPr/>
            </a:pP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 marL="305908" indent="-305908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региональный/муниципальный; </a:t>
            </a:r>
          </a:p>
          <a:p>
            <a:pPr marL="327935" indent="-327935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образовательных организаций (школьный);</a:t>
            </a:r>
            <a:endParaRPr lang="ru-RU" sz="22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 marL="327935" indent="-327935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родительский.</a:t>
            </a:r>
            <a:endParaRPr lang="ru-RU" sz="22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2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На первом этапе регион интегрировал свою информационную систему со ФГИС «Моя школа», чтобы обеспечить доступ к электронным журналам и </a:t>
            </a:r>
            <a:r>
              <a:rPr lang="ru-RU" sz="22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дневникам. Затем </a:t>
            </a:r>
            <a:r>
              <a:rPr lang="ru-RU" sz="22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– назначил региональных и муниципальных кураторов, которые будут контролировать подключение подведомственных </a:t>
            </a:r>
            <a:r>
              <a:rPr lang="ru-RU" sz="22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школ</a:t>
            </a:r>
            <a:endParaRPr lang="ru-RU" sz="22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610960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549928025" name="Объект 2"/>
          <p:cNvSpPr>
            <a:spLocks noGrp="1"/>
          </p:cNvSpPr>
          <p:nvPr>
            <p:ph idx="1"/>
          </p:nvPr>
        </p:nvSpPr>
        <p:spPr bwMode="auto">
          <a:xfrm>
            <a:off x="1393306" y="915566"/>
            <a:ext cx="7499174" cy="369108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2500" b="1" i="0" u="none" strike="noStrike" cap="none" spc="0">
                <a:solidFill>
                  <a:srgbClr val="0070C0"/>
                </a:solidFill>
                <a:latin typeface="Liberation Serif"/>
                <a:ea typeface="Liberation Serif"/>
                <a:cs typeface="Liberation Serif"/>
              </a:rPr>
              <a:t>Личный кабинет / Моя библиотека</a:t>
            </a:r>
            <a:endParaRPr/>
          </a:p>
          <a:p>
            <a:pPr marL="0" indent="0">
              <a:buNone/>
              <a:defRPr/>
            </a:pPr>
            <a:endParaRPr sz="1800"/>
          </a:p>
        </p:txBody>
      </p:sp>
      <p:pic>
        <p:nvPicPr>
          <p:cNvPr id="8" name="Рисунок 7" descr="Обучение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00"/>
          <a:stretch/>
        </p:blipFill>
        <p:spPr bwMode="auto">
          <a:xfrm>
            <a:off x="971599" y="1377824"/>
            <a:ext cx="6624736" cy="3642198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6228184" y="3147814"/>
            <a:ext cx="2736304" cy="1872208"/>
          </a:xfrm>
          <a:prstGeom prst="wedgeRoundRectCallout">
            <a:avLst>
              <a:gd name="adj1" fmla="val -189110"/>
              <a:gd name="adj2" fmla="val 905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1600" b="1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600" b="1">
                <a:solidFill>
                  <a:srgbClr val="0070C0"/>
                </a:solidFill>
              </a:rPr>
              <a:t>Активность</a:t>
            </a:r>
            <a:endParaRPr/>
          </a:p>
          <a:p>
            <a:pPr>
              <a:defRPr/>
            </a:pPr>
            <a:endParaRPr lang="ru-RU" sz="1600" b="1">
              <a:solidFill>
                <a:srgbClr val="0070C0"/>
              </a:solidFill>
            </a:endParaRPr>
          </a:p>
          <a:p>
            <a:pPr>
              <a:defRPr/>
            </a:pPr>
            <a:r>
              <a:rPr lang="ru-RU" sz="1600" b="1">
                <a:solidFill>
                  <a:srgbClr val="0070C0"/>
                </a:solidFill>
              </a:rPr>
              <a:t>Все события</a:t>
            </a:r>
            <a:endParaRPr/>
          </a:p>
          <a:p>
            <a:pPr>
              <a:defRPr/>
            </a:pPr>
            <a:r>
              <a:rPr lang="ru-RU" sz="1600" b="1">
                <a:solidFill>
                  <a:srgbClr val="0070C0"/>
                </a:solidFill>
              </a:rPr>
              <a:t>Новые материалы</a:t>
            </a:r>
            <a:endParaRPr/>
          </a:p>
          <a:p>
            <a:pPr>
              <a:defRPr/>
            </a:pPr>
            <a:r>
              <a:rPr lang="ru-RU" sz="1600" b="1">
                <a:solidFill>
                  <a:srgbClr val="0070C0"/>
                </a:solidFill>
              </a:rPr>
              <a:t>Тесты</a:t>
            </a:r>
            <a:endParaRPr/>
          </a:p>
          <a:p>
            <a:pPr>
              <a:defRPr/>
            </a:pPr>
            <a:r>
              <a:rPr lang="ru-RU" sz="1600" b="1">
                <a:solidFill>
                  <a:srgbClr val="0070C0"/>
                </a:solidFill>
              </a:rPr>
              <a:t>Прогресс</a:t>
            </a:r>
            <a:endParaRPr/>
          </a:p>
          <a:p>
            <a:pPr>
              <a:defRPr/>
            </a:pPr>
            <a:endParaRPr lang="ru-RU" sz="1400" b="1">
              <a:solidFill>
                <a:srgbClr val="0070C0"/>
              </a:solidFill>
            </a:endParaRPr>
          </a:p>
          <a:p>
            <a:pPr>
              <a:defRPr/>
            </a:pPr>
            <a:endParaRPr lang="ru-RU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pic>
        <p:nvPicPr>
          <p:cNvPr id="9" name="Содержимое 8" descr="Главная страница.pn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43608" y="1059582"/>
            <a:ext cx="7272808" cy="4044279"/>
          </a:xfrm>
          <a:prstGeom prst="rect">
            <a:avLst/>
          </a:prstGeom>
        </p:spPr>
      </p:pic>
      <p:pic>
        <p:nvPicPr>
          <p:cNvPr id="6" name="Рисунок 4"/>
          <p:cNvPicPr/>
          <p:nvPr/>
        </p:nvPicPr>
        <p:blipFill>
          <a:blip r:embed="rId4"/>
          <a:stretch/>
        </p:blipFill>
        <p:spPr bwMode="auto">
          <a:xfrm>
            <a:off x="7328021" y="3291829"/>
            <a:ext cx="1800000" cy="1800000"/>
          </a:xfrm>
          <a:prstGeom prst="rect">
            <a:avLst/>
          </a:prstGeom>
        </p:spPr>
      </p:pic>
      <p:sp>
        <p:nvSpPr>
          <p:cNvPr id="7" name="TextBox 5"/>
          <p:cNvSpPr/>
          <p:nvPr/>
        </p:nvSpPr>
        <p:spPr bwMode="auto">
          <a:xfrm>
            <a:off x="7301296" y="4817393"/>
            <a:ext cx="1842703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5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  <p:sp>
        <p:nvSpPr>
          <p:cNvPr id="10" name="Стрелка вправо 9"/>
          <p:cNvSpPr/>
          <p:nvPr/>
        </p:nvSpPr>
        <p:spPr bwMode="auto">
          <a:xfrm rot="12787394">
            <a:off x="7007921" y="1525207"/>
            <a:ext cx="1565674" cy="420399"/>
          </a:xfrm>
          <a:prstGeom prst="rightArrow">
            <a:avLst>
              <a:gd name="adj1" fmla="val 49817"/>
              <a:gd name="adj2" fmla="val 59955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65525160" name="Рисунок 196552515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54" t="9992" r="2980" b="4884"/>
          <a:stretch/>
        </p:blipFill>
        <p:spPr bwMode="auto">
          <a:xfrm>
            <a:off x="1326375" y="1293812"/>
            <a:ext cx="6667499" cy="3837603"/>
          </a:xfrm>
          <a:prstGeom prst="rect">
            <a:avLst/>
          </a:prstGeom>
        </p:spPr>
      </p:pic>
      <p:sp>
        <p:nvSpPr>
          <p:cNvPr id="110948598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21042903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sz="2000">
                <a:latin typeface="Liberation Serif"/>
              </a:rPr>
              <a:t>Уроки от Академии Минпросвещения</a:t>
            </a: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1754498563" name="Рисунок 175449856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514133931" name="TextBox 514133930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60641761" name="Рисунок 86064176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206690" y="1384178"/>
            <a:ext cx="3758162" cy="2668008"/>
          </a:xfrm>
          <a:prstGeom prst="rect">
            <a:avLst/>
          </a:prstGeom>
        </p:spPr>
      </p:pic>
      <p:sp>
        <p:nvSpPr>
          <p:cNvPr id="20153747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973553048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sz="2000">
                <a:latin typeface="Liberation Serif"/>
              </a:rPr>
              <a:t>Уроки от Академии Минпросвещения</a:t>
            </a: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934492189" name="Рисунок 9344921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1389885891" name="TextBox 1389885890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  <p:pic>
        <p:nvPicPr>
          <p:cNvPr id="178927080" name="Рисунок 17892707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20334" y="1353222"/>
            <a:ext cx="5023641" cy="3510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53747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973553048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Художественная литература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8" name="Рисунок 7" descr="Культура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99591" y="1347614"/>
            <a:ext cx="7368817" cy="3744416"/>
          </a:xfrm>
          <a:prstGeom prst="rect">
            <a:avLst/>
          </a:prstGeom>
        </p:spPr>
      </p:pic>
      <p:pic>
        <p:nvPicPr>
          <p:cNvPr id="9" name="Рисунок 8" descr="Культура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36296" y="3219822"/>
            <a:ext cx="1872208" cy="1872208"/>
          </a:xfrm>
          <a:prstGeom prst="rect">
            <a:avLst/>
          </a:prstGeom>
        </p:spPr>
      </p:pic>
      <p:sp>
        <p:nvSpPr>
          <p:cNvPr id="1389885891" name="TextBox 1389885890"/>
          <p:cNvSpPr txBox="1"/>
          <p:nvPr/>
        </p:nvSpPr>
        <p:spPr bwMode="auto">
          <a:xfrm>
            <a:off x="7092280" y="4876006"/>
            <a:ext cx="2016224" cy="23980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en-US" sz="1000" u="sng">
                <a:hlinkClick r:id="rId4" tooltip="https://help-myschool.edu.ru/"/>
              </a:rPr>
              <a:t>https://www.culture.ru/literature</a:t>
            </a: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201527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pic>
        <p:nvPicPr>
          <p:cNvPr id="1136929921" name="Содержимое 113692992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0256" y="1275606"/>
            <a:ext cx="7738630" cy="3844080"/>
          </a:xfrm>
          <a:prstGeom prst="rect">
            <a:avLst/>
          </a:prstGeom>
        </p:spPr>
      </p:pic>
      <p:pic>
        <p:nvPicPr>
          <p:cNvPr id="1500680285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28423" y="3306394"/>
            <a:ext cx="1800000" cy="1800000"/>
          </a:xfrm>
          <a:prstGeom prst="rect">
            <a:avLst/>
          </a:prstGeom>
        </p:spPr>
      </p:pic>
      <p:sp>
        <p:nvSpPr>
          <p:cNvPr id="2058146143" name="TextBox 4"/>
          <p:cNvSpPr/>
          <p:nvPr/>
        </p:nvSpPr>
        <p:spPr bwMode="auto">
          <a:xfrm>
            <a:off x="7541004" y="4862955"/>
            <a:ext cx="1467371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4" tooltip="https://resh.edu.ru/"/>
              </a:rPr>
              <a:t>https://resh.edu.ru/</a:t>
            </a:r>
            <a:r>
              <a:rPr lang="ru-RU" sz="1200"/>
              <a:t> </a:t>
            </a:r>
            <a:endParaRPr/>
          </a:p>
        </p:txBody>
      </p:sp>
      <p:sp>
        <p:nvSpPr>
          <p:cNvPr id="6" name="Объект 2"/>
          <p:cNvSpPr txBox="1"/>
          <p:nvPr/>
        </p:nvSpPr>
        <p:spPr bwMode="auto">
          <a:xfrm>
            <a:off x="1187622" y="915930"/>
            <a:ext cx="7499171" cy="3594648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Liberation Serif"/>
                <a:ea typeface="Arial"/>
                <a:cs typeface="Arial"/>
              </a:rPr>
              <a:t>Российская электронная школа</a:t>
            </a:r>
            <a:endParaRPr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000" b="0" i="0" u="none" strike="noStrike" cap="none" spc="0">
                <a:ln>
                  <a:noFill/>
                </a:ln>
                <a:solidFill>
                  <a:schemeClr val="tx1"/>
                </a:solidFill>
                <a:latin typeface="Liberation Serif"/>
                <a:ea typeface="Arial"/>
                <a:cs typeface="Arial"/>
              </a:rPr>
              <a:t>	</a:t>
            </a:r>
            <a:endParaRPr lang="ru-RU" sz="2000" b="1" i="1" u="none" strike="noStrike" cap="none" spc="0">
              <a:ln>
                <a:noFill/>
              </a:ln>
              <a:solidFill>
                <a:schemeClr val="tx1"/>
              </a:solidFill>
              <a:latin typeface="Liberation Serif"/>
              <a:ea typeface="Arial"/>
              <a:cs typeface="Arial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ru-RU" sz="2000" b="1" i="1" u="none" strike="noStrike" cap="none" spc="0">
                <a:ln>
                  <a:noFill/>
                </a:ln>
                <a:solidFill>
                  <a:schemeClr val="tx1"/>
                </a:solidFill>
                <a:latin typeface="Liberation Serif"/>
                <a:ea typeface="Arial"/>
                <a:cs typeface="Arial"/>
              </a:rPr>
              <a:t>	</a:t>
            </a:r>
            <a:endParaRPr lang="ru-RU" sz="2000" b="0" i="1" u="none" strike="noStrike" cap="none" spc="0">
              <a:ln>
                <a:noFill/>
              </a:ln>
              <a:solidFill>
                <a:schemeClr val="tx1"/>
              </a:solidFill>
              <a:latin typeface="Liberation Serif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Цифровые инструменты ФГИС  «Моя школа»  Тесты.png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-8135" y="1"/>
            <a:ext cx="9152135" cy="51435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 bwMode="auto">
          <a:xfrm>
            <a:off x="6097617" y="4794706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https://help-myschool.edu.ru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3356330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619548243" name="Объект 2"/>
          <p:cNvSpPr>
            <a:spLocks noGrp="1"/>
          </p:cNvSpPr>
          <p:nvPr>
            <p:ph idx="1"/>
          </p:nvPr>
        </p:nvSpPr>
        <p:spPr bwMode="auto">
          <a:xfrm>
            <a:off x="1187623" y="1051063"/>
            <a:ext cx="7499174" cy="378219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67500" lnSpcReduction="20000"/>
          </a:bodyPr>
          <a:lstStyle/>
          <a:p>
            <a:pPr marL="0" indent="0">
              <a:buFont typeface="Arial"/>
              <a:buNone/>
              <a:defRPr/>
            </a:pPr>
            <a:r>
              <a:rPr lang="ru-RU" sz="36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Сервис «Тесты»</a:t>
            </a:r>
            <a:r>
              <a:rPr lang="ru-RU" sz="48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</a:t>
            </a:r>
            <a:endParaRPr lang="ru-RU" sz="3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</a:t>
            </a:r>
            <a:endParaRPr lang="ru-RU" sz="3200" b="1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Предназначен</a:t>
            </a: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для контроля степени усвоения обучаемым учебного предмета</a:t>
            </a:r>
            <a:endParaRPr sz="32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</a:t>
            </a:r>
            <a:endParaRPr lang="ru-RU" sz="3200" b="1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3200" b="1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Дает возможность:</a:t>
            </a:r>
            <a:endParaRPr sz="32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проводить контрольные и пробные тестирования учащихся в заданный период</a:t>
            </a:r>
            <a:endParaRPr sz="32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использовать тесты-тренажеры для отработки изученного материала</a:t>
            </a:r>
            <a:endParaRPr sz="32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быстро проверить тесты</a:t>
            </a:r>
            <a:endParaRPr sz="32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осуществить экспертную проверку</a:t>
            </a:r>
            <a:endParaRPr sz="3200" b="0" i="1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3200" b="0" i="1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проконтролировать ход тестирования и его итог</a:t>
            </a:r>
            <a:endParaRPr sz="3200" i="1">
              <a:latin typeface="Liberation Serif"/>
            </a:endParaRPr>
          </a:p>
          <a:p>
            <a:pPr marL="0" indent="0">
              <a:buNone/>
              <a:defRPr/>
            </a:pPr>
            <a:endParaRPr sz="20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54500036" name="Рисунок 6545000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78000" y="1288799"/>
            <a:ext cx="6840000" cy="3844800"/>
          </a:xfrm>
          <a:prstGeom prst="rect">
            <a:avLst/>
          </a:prstGeom>
        </p:spPr>
      </p:pic>
      <p:sp>
        <p:nvSpPr>
          <p:cNvPr id="582990225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9526012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«Тесты»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467115682" name="Рисунок 46711568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748796907" name="TextBox 748796906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0429578" name="Рисунок 34042957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69999" y="1309687"/>
            <a:ext cx="6840000" cy="3844800"/>
          </a:xfrm>
          <a:prstGeom prst="rect">
            <a:avLst/>
          </a:prstGeom>
        </p:spPr>
      </p:pic>
      <p:sp>
        <p:nvSpPr>
          <p:cNvPr id="58068515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510414396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«Тесты»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130971824" name="Рисунок 13097182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1342251425" name="TextBox 1342251424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396417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1929910554" name="Прямоугольник 6"/>
          <p:cNvSpPr/>
          <p:nvPr/>
        </p:nvSpPr>
        <p:spPr bwMode="auto">
          <a:xfrm>
            <a:off x="1187448" y="843559"/>
            <a:ext cx="7777036" cy="3893872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9" tIns="15238" rIns="85342" bIns="15238" numCol="1" spcCol="1268" anchor="t" anchorCtr="0">
            <a:noAutofit/>
          </a:bodyPr>
          <a:lstStyle/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В 2022 году муниципальный куратор предоставил доступ МБОУ ЦО №31. Для взаимодействия назначены ответственные, которые выполняют роль администратора – с самыми широкими полномочиями на уровне образовательной организации.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Федеральных требований к администратору нет. Как минимум, он должен иметь: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учетную запись на </a:t>
            </a:r>
            <a:r>
              <a:rPr lang="ru-RU" sz="20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госуслугах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, которая привязана к ОО;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49965" indent="-349965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навыки работы на персональном компьютере;</a:t>
            </a:r>
          </a:p>
          <a:p>
            <a:pPr marL="349965" indent="-349965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навыки работы с интернет-браузерами.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С учетом большого объема административных прав в МБОУ ЦО №31 назначены:</a:t>
            </a:r>
          </a:p>
          <a:p>
            <a:pPr marL="327936" indent="-327936">
              <a:buFont typeface="Arial"/>
              <a:buChar char="–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заместитель директора;</a:t>
            </a:r>
          </a:p>
          <a:p>
            <a:pPr marL="327935" indent="-327935">
              <a:buFont typeface="Arial"/>
              <a:buChar char="–"/>
              <a:defRPr/>
            </a:pP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программист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5297000" name="Рисунок 36529699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18773" y="1285711"/>
            <a:ext cx="6840000" cy="3844800"/>
          </a:xfrm>
          <a:prstGeom prst="rect">
            <a:avLst/>
          </a:prstGeom>
        </p:spPr>
      </p:pic>
      <p:sp>
        <p:nvSpPr>
          <p:cNvPr id="12555542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6172667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«Тесты»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1130703808" name="Рисунок 113070380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38414317" name="TextBox 38414316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350205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pic>
        <p:nvPicPr>
          <p:cNvPr id="8" name="Содержимое 7" descr="Экспертиза.png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" y="4573"/>
            <a:ext cx="9144000" cy="51389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097617" y="480399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https://help-myschool.edu.ru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55542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6172667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«Тесты»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7" name="Рисунок 6" descr="Проверка тестов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9592" y="1275606"/>
            <a:ext cx="6882374" cy="3867894"/>
          </a:xfrm>
          <a:prstGeom prst="rect">
            <a:avLst/>
          </a:prstGeom>
        </p:spPr>
      </p:pic>
      <p:pic>
        <p:nvPicPr>
          <p:cNvPr id="1130703808" name="Рисунок 113070380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38414317" name="TextBox 38414316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55542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6172667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«Тесты»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8" name="Рисунок 7" descr="Регламент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2046" y="1275606"/>
            <a:ext cx="6878306" cy="3865608"/>
          </a:xfrm>
          <a:prstGeom prst="rect">
            <a:avLst/>
          </a:prstGeom>
        </p:spPr>
      </p:pic>
      <p:pic>
        <p:nvPicPr>
          <p:cNvPr id="1130703808" name="Рисунок 113070380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38414317" name="TextBox 38414316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5554270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6172667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«Тесты»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7" name="Рисунок 6" descr="Статистика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1599" y="1347614"/>
            <a:ext cx="6750179" cy="3793600"/>
          </a:xfrm>
          <a:prstGeom prst="rect">
            <a:avLst/>
          </a:prstGeom>
        </p:spPr>
      </p:pic>
      <p:pic>
        <p:nvPicPr>
          <p:cNvPr id="1130703808" name="Рисунок 113070380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4" y="3335758"/>
            <a:ext cx="1800000" cy="1800000"/>
          </a:xfrm>
          <a:prstGeom prst="rect">
            <a:avLst/>
          </a:prstGeom>
        </p:spPr>
      </p:pic>
      <p:sp>
        <p:nvSpPr>
          <p:cNvPr id="38414317" name="TextBox 38414316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350205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pic>
        <p:nvPicPr>
          <p:cNvPr id="5" name="Содержимое 4" descr="Раздел Мои файлы.png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-8167" y="-92546"/>
            <a:ext cx="9188679" cy="5164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6097617" y="4803998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https://help-myschool.edu.ru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443112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148571239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«Мои файлы»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7" name="Рисунок 6" descr="Мои файлы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575" y="1203598"/>
            <a:ext cx="7317747" cy="3744416"/>
          </a:xfrm>
          <a:prstGeom prst="rect">
            <a:avLst/>
          </a:prstGeom>
        </p:spPr>
      </p:pic>
      <p:pic>
        <p:nvPicPr>
          <p:cNvPr id="1072058372" name="Рисунок 107205837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4" y="3364038"/>
            <a:ext cx="1800000" cy="1800000"/>
          </a:xfrm>
          <a:prstGeom prst="rect">
            <a:avLst/>
          </a:prstGeom>
        </p:spPr>
      </p:pic>
      <p:sp>
        <p:nvSpPr>
          <p:cNvPr id="2090422302" name="TextBox 2090422301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443112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148571239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«Мои файлы»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sp>
        <p:nvSpPr>
          <p:cNvPr id="2090422302" name="TextBox 2090422301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3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7584" y="1277950"/>
            <a:ext cx="7848872" cy="386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2058372" name="Рисунок 107205837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333484" y="3364038"/>
            <a:ext cx="1800000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443112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148571239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1" cy="359464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«Мои файлы»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sp>
        <p:nvSpPr>
          <p:cNvPr id="2090422302" name="TextBox 2090422301"/>
          <p:cNvSpPr txBox="1"/>
          <p:nvPr/>
        </p:nvSpPr>
        <p:spPr bwMode="auto">
          <a:xfrm>
            <a:off x="7307055" y="4889512"/>
            <a:ext cx="1909289" cy="24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2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  <p:pic>
        <p:nvPicPr>
          <p:cNvPr id="7" name="Рисунок 6" descr="Доступ к папкам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9" b="25533"/>
          <a:stretch/>
        </p:blipFill>
        <p:spPr bwMode="auto">
          <a:xfrm>
            <a:off x="962198" y="1347614"/>
            <a:ext cx="8002290" cy="3744416"/>
          </a:xfrm>
          <a:prstGeom prst="rect">
            <a:avLst/>
          </a:prstGeom>
        </p:spPr>
      </p:pic>
      <p:pic>
        <p:nvPicPr>
          <p:cNvPr id="1072058372" name="Рисунок 107205837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4" y="3364038"/>
            <a:ext cx="1800000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32520533" name="Рисунок 20325205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05912" y="1230762"/>
            <a:ext cx="6840000" cy="3913199"/>
          </a:xfrm>
          <a:prstGeom prst="rect">
            <a:avLst/>
          </a:prstGeom>
        </p:spPr>
      </p:pic>
      <p:sp>
        <p:nvSpPr>
          <p:cNvPr id="4809429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894650437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0" cy="359464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«Мои файлы»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1135870972" name="Рисунок 113587097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333483" y="3335757"/>
            <a:ext cx="1800000" cy="1800000"/>
          </a:xfrm>
          <a:prstGeom prst="rect">
            <a:avLst/>
          </a:prstGeom>
        </p:spPr>
      </p:pic>
      <p:sp>
        <p:nvSpPr>
          <p:cNvPr id="5131905" name="TextBox 5131904"/>
          <p:cNvSpPr txBox="1"/>
          <p:nvPr/>
        </p:nvSpPr>
        <p:spPr bwMode="auto">
          <a:xfrm>
            <a:off x="7307055" y="4889511"/>
            <a:ext cx="1909288" cy="24387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7202999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>
                <a:latin typeface="Liberation Serif"/>
                <a:ea typeface="Liberation Serif"/>
                <a:cs typeface="Liberation Serif"/>
              </a:rPr>
              <a:t>Подключение ОО к ФГИС «Моя Школа»</a:t>
            </a:r>
            <a:endParaRPr lang="ru-RU" sz="3200"/>
          </a:p>
        </p:txBody>
      </p:sp>
      <p:sp>
        <p:nvSpPr>
          <p:cNvPr id="728363346" name="Прямоугольник 6"/>
          <p:cNvSpPr/>
          <p:nvPr/>
        </p:nvSpPr>
        <p:spPr bwMode="auto">
          <a:xfrm>
            <a:off x="1187448" y="843559"/>
            <a:ext cx="7777036" cy="3893872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9" tIns="15238" rIns="85342" bIns="15238" numCol="1" spcCol="1268" anchor="t" anchorCtr="0">
            <a:noAutofit/>
          </a:bodyPr>
          <a:lstStyle/>
          <a:p>
            <a:pPr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начала работы в ФГИС «Моя школа» необходимо</a:t>
            </a:r>
            <a:r>
              <a:rPr dirty="0"/>
              <a:t>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придерживаться рекомендаций к организации рабочего места Администратора:</a:t>
            </a:r>
            <a:endParaRPr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8" indent="-305908">
              <a:buAutoNum type="arabicPeriod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Обязательное наличие одного из браузеров, поддерживающих установку защищённых соединений по алгоритмам ГОСТ – </a:t>
            </a:r>
            <a:r>
              <a:rPr lang="ru-RU" sz="20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hromium-Gost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или Яндекс Браузер не</a:t>
            </a:r>
            <a:r>
              <a:rPr dirty="0"/>
              <a:t>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старше последних трех версий. Корректная работа текущей версии платформы при</a:t>
            </a:r>
            <a:r>
              <a:rPr dirty="0"/>
              <a:t>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использовании других браузеров не гарантируется.</a:t>
            </a:r>
          </a:p>
          <a:p>
            <a:pPr marL="305907" indent="-305907">
              <a:buAutoNum type="arabicPeriod"/>
              <a:defRPr/>
            </a:pPr>
            <a:r>
              <a:rPr lang="ru-RU" sz="20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Криптопровайдер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</a:t>
            </a:r>
            <a:r>
              <a:rPr lang="ru-RU" sz="20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КриптоПРО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CSP;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cs typeface="Liberation Serif"/>
            </a:endParaRPr>
          </a:p>
          <a:p>
            <a:pPr marL="305908" indent="-305908">
              <a:buAutoNum type="arabicPeriod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Наличие установленного доверенного корневого сертификата.</a:t>
            </a:r>
          </a:p>
          <a:p>
            <a:pPr marL="305908" indent="-305908">
              <a:buAutoNum type="arabicPeriod"/>
              <a:defRPr/>
            </a:pP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Наличие учетной </a:t>
            </a: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записи 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на портале </a:t>
            </a:r>
            <a:r>
              <a:rPr lang="ru-RU" sz="2000" b="0" i="0" u="none" strike="noStrike" cap="none" spc="0" dirty="0" err="1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госуслуг</a:t>
            </a:r>
            <a:r>
              <a:rPr lang="ru-RU" sz="2000" b="0" i="0" u="none" strike="noStrike" cap="none" spc="0" dirty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, которая привязана к </a:t>
            </a:r>
            <a:r>
              <a:rPr lang="ru-RU" sz="2000" b="0" i="0" u="none" strike="noStrike" cap="none" spc="0" dirty="0" smtClean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ОО</a:t>
            </a:r>
            <a:endParaRPr lang="ru-RU" sz="2000" b="0" i="0" u="none" strike="noStrike" cap="none" spc="0" dirty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436064" name="Рисунок 18143606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34799" y="1230312"/>
            <a:ext cx="6840000" cy="3902400"/>
          </a:xfrm>
          <a:prstGeom prst="rect">
            <a:avLst/>
          </a:prstGeom>
        </p:spPr>
      </p:pic>
      <p:sp>
        <p:nvSpPr>
          <p:cNvPr id="64051710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9563875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70" cy="359464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«Мои файлы»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1197458967" name="Рисунок 119745896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3" y="3335757"/>
            <a:ext cx="1800000" cy="1800000"/>
          </a:xfrm>
          <a:prstGeom prst="rect">
            <a:avLst/>
          </a:prstGeom>
        </p:spPr>
      </p:pic>
      <p:sp>
        <p:nvSpPr>
          <p:cNvPr id="438699914" name="TextBox 438699913"/>
          <p:cNvSpPr txBox="1"/>
          <p:nvPr/>
        </p:nvSpPr>
        <p:spPr bwMode="auto">
          <a:xfrm>
            <a:off x="7307055" y="4889511"/>
            <a:ext cx="1909288" cy="24387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3835389" name="Рисунок 2138353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98187" y="1269999"/>
            <a:ext cx="6401999" cy="3861278"/>
          </a:xfrm>
          <a:prstGeom prst="rect">
            <a:avLst/>
          </a:prstGeom>
        </p:spPr>
      </p:pic>
      <p:sp>
        <p:nvSpPr>
          <p:cNvPr id="68168659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633692619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69" cy="35946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«Мои файлы»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93714487" name="Рисунок 937144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3482" y="3335756"/>
            <a:ext cx="1800000" cy="1800000"/>
          </a:xfrm>
          <a:prstGeom prst="rect">
            <a:avLst/>
          </a:prstGeom>
        </p:spPr>
      </p:pic>
      <p:sp>
        <p:nvSpPr>
          <p:cNvPr id="1701825190" name="TextBox 1701825189"/>
          <p:cNvSpPr txBox="1"/>
          <p:nvPr/>
        </p:nvSpPr>
        <p:spPr bwMode="auto">
          <a:xfrm>
            <a:off x="7307055" y="4889511"/>
            <a:ext cx="1909287" cy="24387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help-myschool.edu.ru/"/>
              </a:rPr>
              <a:t>https://help-myschool.edu.ru/</a:t>
            </a:r>
            <a:r>
              <a:rPr lang="ru-RU" sz="1000" b="0"/>
              <a:t> </a:t>
            </a:r>
            <a:endParaRPr sz="1000" b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8681389" name="Рисунок 195868138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56837" y="1288887"/>
            <a:ext cx="7731413" cy="3792461"/>
          </a:xfrm>
          <a:prstGeom prst="rect">
            <a:avLst/>
          </a:prstGeom>
        </p:spPr>
      </p:pic>
      <p:sp>
        <p:nvSpPr>
          <p:cNvPr id="79802857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059308321" name="Объект 2"/>
          <p:cNvSpPr>
            <a:spLocks noGrp="1"/>
          </p:cNvSpPr>
          <p:nvPr>
            <p:ph idx="1"/>
          </p:nvPr>
        </p:nvSpPr>
        <p:spPr bwMode="auto">
          <a:xfrm>
            <a:off x="1187622" y="915930"/>
            <a:ext cx="7499169" cy="3594646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000" b="1">
                <a:latin typeface="Liberation Serif"/>
              </a:rPr>
              <a:t>Сервис «Мои файлы»</a:t>
            </a:r>
            <a:endParaRPr sz="2000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>
                <a:latin typeface="Liberation Serif"/>
              </a:rPr>
              <a:t>	</a:t>
            </a:r>
            <a:endParaRPr sz="2000" b="1" i="1">
              <a:latin typeface="Liberation Serif"/>
            </a:endParaRPr>
          </a:p>
          <a:p>
            <a:pPr marL="0" indent="0">
              <a:buNone/>
              <a:defRPr/>
            </a:pPr>
            <a:r>
              <a:rPr lang="ru-RU" sz="2000" b="1" i="1">
                <a:latin typeface="Liberation Serif"/>
              </a:rPr>
              <a:t>	</a:t>
            </a:r>
            <a:endParaRPr sz="2000" i="1">
              <a:latin typeface="Liberation Serif"/>
            </a:endParaRPr>
          </a:p>
        </p:txBody>
      </p:sp>
      <p:pic>
        <p:nvPicPr>
          <p:cNvPr id="1136456824" name="Рисунок 11364568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38724" y="3317524"/>
            <a:ext cx="1800000" cy="180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32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ИКОП «СФЕРУМ»</a:t>
            </a:r>
            <a:endParaRPr sz="3200"/>
          </a:p>
        </p:txBody>
      </p:sp>
      <p:pic>
        <p:nvPicPr>
          <p:cNvPr id="1053923078" name="Содержимое 105392307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1562" y="939285"/>
            <a:ext cx="6915156" cy="37367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04356" y="3304756"/>
            <a:ext cx="1800000" cy="1800000"/>
          </a:xfrm>
          <a:prstGeom prst="rect">
            <a:avLst/>
          </a:prstGeom>
        </p:spPr>
      </p:pic>
      <p:sp>
        <p:nvSpPr>
          <p:cNvPr id="7" name="TextBox 6"/>
          <p:cNvSpPr/>
          <p:nvPr/>
        </p:nvSpPr>
        <p:spPr bwMode="auto">
          <a:xfrm>
            <a:off x="7609495" y="486650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4" tooltip="https://sferum.ru/"/>
              </a:rPr>
              <a:t>https://sferum.ru/</a:t>
            </a:r>
            <a:r>
              <a:rPr lang="en-US" sz="1200"/>
              <a:t> </a:t>
            </a:r>
            <a:endParaRPr lang="ru-RU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6039118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sz="3200"/>
              <a:t>VK Мессенджер</a:t>
            </a:r>
            <a:endParaRPr/>
          </a:p>
        </p:txBody>
      </p:sp>
      <p:pic>
        <p:nvPicPr>
          <p:cNvPr id="1209511147" name="Содержимое 120951114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19200" y="1029600"/>
            <a:ext cx="5619600" cy="1080000"/>
          </a:xfrm>
          <a:prstGeom prst="rect">
            <a:avLst/>
          </a:prstGeom>
        </p:spPr>
      </p:pic>
      <p:pic>
        <p:nvPicPr>
          <p:cNvPr id="1219489707" name="Рисунок 121948970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2771" y="3672156"/>
            <a:ext cx="5688000" cy="1080000"/>
          </a:xfrm>
          <a:prstGeom prst="rect">
            <a:avLst/>
          </a:prstGeom>
        </p:spPr>
      </p:pic>
      <p:pic>
        <p:nvPicPr>
          <p:cNvPr id="621304917" name="Рисунок 6213049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1442" y="2391828"/>
            <a:ext cx="5641199" cy="1080000"/>
          </a:xfrm>
          <a:prstGeom prst="rect">
            <a:avLst/>
          </a:prstGeom>
        </p:spPr>
      </p:pic>
      <p:sp>
        <p:nvSpPr>
          <p:cNvPr id="2039907256" name="TextBox 2039907255"/>
          <p:cNvSpPr txBox="1"/>
          <p:nvPr/>
        </p:nvSpPr>
        <p:spPr bwMode="auto">
          <a:xfrm>
            <a:off x="3675785" y="1810142"/>
            <a:ext cx="3410965" cy="24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yandex.ru/video/preview/13305007473062191981"/>
              </a:rPr>
              <a:t>https://yandex.ru/video/preview/13305007473062191981</a:t>
            </a:r>
            <a:r>
              <a:rPr sz="1000"/>
              <a:t>  </a:t>
            </a:r>
            <a:endParaRPr/>
          </a:p>
        </p:txBody>
      </p:sp>
      <p:pic>
        <p:nvPicPr>
          <p:cNvPr id="1199013174" name="Рисунок 119901317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14800" y="668171"/>
            <a:ext cx="1440000" cy="1440000"/>
          </a:xfrm>
          <a:prstGeom prst="rect">
            <a:avLst/>
          </a:prstGeom>
        </p:spPr>
      </p:pic>
      <p:sp>
        <p:nvSpPr>
          <p:cNvPr id="170345024" name="TextBox 170345023"/>
          <p:cNvSpPr txBox="1"/>
          <p:nvPr/>
        </p:nvSpPr>
        <p:spPr bwMode="auto">
          <a:xfrm>
            <a:off x="3068142" y="3137238"/>
            <a:ext cx="3438037" cy="24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7" tooltip="https://yandex.ru/video/preview/485073909638748513"/>
              </a:rPr>
              <a:t>https://yandex.ru/video/preview/1063150719713226934</a:t>
            </a:r>
            <a:endParaRPr/>
          </a:p>
        </p:txBody>
      </p:sp>
      <p:sp>
        <p:nvSpPr>
          <p:cNvPr id="893902579" name="TextBox 893902578"/>
          <p:cNvSpPr txBox="1"/>
          <p:nvPr/>
        </p:nvSpPr>
        <p:spPr bwMode="auto">
          <a:xfrm>
            <a:off x="4230913" y="4432509"/>
            <a:ext cx="3293071" cy="2438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0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7" tooltip="https://yandex.ru/video/preview/485073909638748513"/>
              </a:rPr>
              <a:t>https://yandex.ru/video/preview/485073909638748513</a:t>
            </a:r>
            <a:r>
              <a:rPr sz="1000"/>
              <a:t> </a:t>
            </a:r>
            <a:endParaRPr/>
          </a:p>
        </p:txBody>
      </p:sp>
      <p:pic>
        <p:nvPicPr>
          <p:cNvPr id="296935903" name="Рисунок 29693590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05414" y="1963304"/>
            <a:ext cx="1440000" cy="1440000"/>
          </a:xfrm>
          <a:prstGeom prst="rect">
            <a:avLst/>
          </a:prstGeom>
        </p:spPr>
      </p:pic>
      <p:pic>
        <p:nvPicPr>
          <p:cNvPr id="1592581364" name="Рисунок 159258136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705414" y="3312156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ru-RU" sz="3200"/>
              <a:t>Электронный журнал/дневник</a:t>
            </a:r>
            <a:endParaRPr sz="3200"/>
          </a:p>
        </p:txBody>
      </p:sp>
      <p:pic>
        <p:nvPicPr>
          <p:cNvPr id="5" name="Объект 1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83568" y="987574"/>
            <a:ext cx="8147247" cy="3963296"/>
          </a:xfrm>
          <a:prstGeom prst="rect">
            <a:avLst/>
          </a:prstGeom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28021" y="3317621"/>
            <a:ext cx="1800000" cy="1800000"/>
          </a:xfrm>
          <a:prstGeom prst="rect">
            <a:avLst/>
          </a:prstGeom>
        </p:spPr>
      </p:pic>
      <p:sp>
        <p:nvSpPr>
          <p:cNvPr id="7" name="TextBox 15"/>
          <p:cNvSpPr/>
          <p:nvPr/>
        </p:nvSpPr>
        <p:spPr bwMode="auto">
          <a:xfrm>
            <a:off x="7457322" y="4857049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4" tooltip="https://sgo1.edu71.ru/"/>
              </a:rPr>
              <a:t>https://sgo1.edu71.ru/</a:t>
            </a:r>
            <a:r>
              <a:rPr lang="ru-RU" sz="1200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44577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03483897" name="Объект 2"/>
          <p:cNvSpPr>
            <a:spLocks noGrp="1"/>
          </p:cNvSpPr>
          <p:nvPr>
            <p:ph idx="1"/>
          </p:nvPr>
        </p:nvSpPr>
        <p:spPr bwMode="auto">
          <a:xfrm>
            <a:off x="1227311" y="904478"/>
            <a:ext cx="7499174" cy="3394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Liberation Serif"/>
              </a:rPr>
              <a:t>Сервисы</a:t>
            </a:r>
            <a:endParaRPr sz="2000"/>
          </a:p>
        </p:txBody>
      </p:sp>
      <p:pic>
        <p:nvPicPr>
          <p:cNvPr id="1883130923" name="Рисунок 4"/>
          <p:cNvPicPr/>
          <p:nvPr/>
        </p:nvPicPr>
        <p:blipFill>
          <a:blip r:embed="rId2"/>
          <a:stretch/>
        </p:blipFill>
        <p:spPr bwMode="auto">
          <a:xfrm>
            <a:off x="7333434" y="3315834"/>
            <a:ext cx="1800000" cy="1800000"/>
          </a:xfrm>
          <a:prstGeom prst="rect">
            <a:avLst/>
          </a:prstGeom>
        </p:spPr>
      </p:pic>
      <p:sp>
        <p:nvSpPr>
          <p:cNvPr id="1858819941" name="TextBox 5"/>
          <p:cNvSpPr/>
          <p:nvPr/>
        </p:nvSpPr>
        <p:spPr bwMode="auto">
          <a:xfrm>
            <a:off x="7344474" y="4856229"/>
            <a:ext cx="2099534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3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  <p:pic>
        <p:nvPicPr>
          <p:cNvPr id="1730825613" name="Рисунок 17308256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03200" y="1353599"/>
            <a:ext cx="6084000" cy="3787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44577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03483897" name="Объект 2"/>
          <p:cNvSpPr>
            <a:spLocks noGrp="1"/>
          </p:cNvSpPr>
          <p:nvPr>
            <p:ph idx="1"/>
          </p:nvPr>
        </p:nvSpPr>
        <p:spPr bwMode="auto">
          <a:xfrm>
            <a:off x="1227311" y="904478"/>
            <a:ext cx="7499174" cy="3394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Liberation Serif"/>
              </a:rPr>
              <a:t>Помощник ученика</a:t>
            </a:r>
            <a:endParaRPr sz="2000"/>
          </a:p>
        </p:txBody>
      </p:sp>
      <p:pic>
        <p:nvPicPr>
          <p:cNvPr id="1883130923" name="Рисунок 4"/>
          <p:cNvPicPr/>
          <p:nvPr/>
        </p:nvPicPr>
        <p:blipFill>
          <a:blip r:embed="rId2"/>
          <a:stretch/>
        </p:blipFill>
        <p:spPr bwMode="auto">
          <a:xfrm>
            <a:off x="7333434" y="3315834"/>
            <a:ext cx="1800000" cy="1800000"/>
          </a:xfrm>
          <a:prstGeom prst="rect">
            <a:avLst/>
          </a:prstGeom>
        </p:spPr>
      </p:pic>
      <p:sp>
        <p:nvSpPr>
          <p:cNvPr id="1858819941" name="TextBox 5"/>
          <p:cNvSpPr/>
          <p:nvPr/>
        </p:nvSpPr>
        <p:spPr bwMode="auto">
          <a:xfrm>
            <a:off x="7344474" y="4856229"/>
            <a:ext cx="2099534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3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  <p:pic>
        <p:nvPicPr>
          <p:cNvPr id="7" name="Рисунок 6" descr="Задания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7584" y="1318554"/>
            <a:ext cx="6593385" cy="3824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44577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03483897" name="Объект 2"/>
          <p:cNvSpPr>
            <a:spLocks noGrp="1"/>
          </p:cNvSpPr>
          <p:nvPr>
            <p:ph idx="1"/>
          </p:nvPr>
        </p:nvSpPr>
        <p:spPr bwMode="auto">
          <a:xfrm>
            <a:off x="1227311" y="904478"/>
            <a:ext cx="7499174" cy="3394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Liberation Serif"/>
              </a:rPr>
              <a:t>Помощник ученика</a:t>
            </a:r>
            <a:endParaRPr sz="2000"/>
          </a:p>
        </p:txBody>
      </p:sp>
      <p:pic>
        <p:nvPicPr>
          <p:cNvPr id="1883130923" name="Рисунок 4"/>
          <p:cNvPicPr/>
          <p:nvPr/>
        </p:nvPicPr>
        <p:blipFill>
          <a:blip r:embed="rId2"/>
          <a:stretch/>
        </p:blipFill>
        <p:spPr bwMode="auto">
          <a:xfrm>
            <a:off x="7333434" y="3315834"/>
            <a:ext cx="1800000" cy="1800000"/>
          </a:xfrm>
          <a:prstGeom prst="rect">
            <a:avLst/>
          </a:prstGeom>
        </p:spPr>
      </p:pic>
      <p:sp>
        <p:nvSpPr>
          <p:cNvPr id="1858819941" name="TextBox 5"/>
          <p:cNvSpPr/>
          <p:nvPr/>
        </p:nvSpPr>
        <p:spPr bwMode="auto">
          <a:xfrm>
            <a:off x="7344474" y="4856229"/>
            <a:ext cx="2099534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3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  <p:pic>
        <p:nvPicPr>
          <p:cNvPr id="8" name="Рисунок 7" descr="Подготовка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921725" y="1347614"/>
            <a:ext cx="6386579" cy="3795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445776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03483897" name="Объект 2"/>
          <p:cNvSpPr>
            <a:spLocks noGrp="1"/>
          </p:cNvSpPr>
          <p:nvPr>
            <p:ph idx="1"/>
          </p:nvPr>
        </p:nvSpPr>
        <p:spPr bwMode="auto">
          <a:xfrm>
            <a:off x="1227311" y="904478"/>
            <a:ext cx="7499174" cy="3394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Liberation Serif"/>
              </a:rPr>
              <a:t>Помощник ученика</a:t>
            </a:r>
            <a:endParaRPr sz="2000"/>
          </a:p>
        </p:txBody>
      </p:sp>
      <p:pic>
        <p:nvPicPr>
          <p:cNvPr id="1883130923" name="Рисунок 4"/>
          <p:cNvPicPr/>
          <p:nvPr/>
        </p:nvPicPr>
        <p:blipFill>
          <a:blip r:embed="rId2"/>
          <a:stretch/>
        </p:blipFill>
        <p:spPr bwMode="auto">
          <a:xfrm>
            <a:off x="7333434" y="3315834"/>
            <a:ext cx="1800000" cy="1800000"/>
          </a:xfrm>
          <a:prstGeom prst="rect">
            <a:avLst/>
          </a:prstGeom>
        </p:spPr>
      </p:pic>
      <p:sp>
        <p:nvSpPr>
          <p:cNvPr id="1858819941" name="TextBox 5"/>
          <p:cNvSpPr/>
          <p:nvPr/>
        </p:nvSpPr>
        <p:spPr bwMode="auto">
          <a:xfrm>
            <a:off x="7344474" y="4856229"/>
            <a:ext cx="2099534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3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  <p:pic>
        <p:nvPicPr>
          <p:cNvPr id="7" name="Рисунок 6" descr="Мои достижения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825110" y="1347614"/>
            <a:ext cx="6555202" cy="3795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4725497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653540239" name="Прямоугольник 6"/>
          <p:cNvSpPr/>
          <p:nvPr/>
        </p:nvSpPr>
        <p:spPr bwMode="auto">
          <a:xfrm>
            <a:off x="1187446" y="985917"/>
            <a:ext cx="7777035" cy="3751509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7" tIns="15237" rIns="85340" bIns="15237" numCol="1" spcCol="1266" anchor="t" anchorCtr="0">
            <a:noAutofit/>
          </a:bodyPr>
          <a:lstStyle/>
          <a:p>
            <a:pPr>
              <a:defRPr/>
            </a:pPr>
            <a:r>
              <a:rPr lang="ru-RU" sz="20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Работа с учетными записями пользователей в ЕТД</a:t>
            </a:r>
            <a:endParaRPr sz="2000" b="1" i="0" u="none" strike="noStrike" cap="none" spc="0">
              <a:solidFill>
                <a:schemeClr val="tx1"/>
              </a:solidFill>
              <a:latin typeface="Liberation Serif"/>
              <a:ea typeface="Liberation Serif"/>
              <a:cs typeface="Liberation Serif"/>
            </a:endParaRP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Для входа в Единую Точку Доступа, далее ЕТД необходимо в браузере перейти по адресу: </a:t>
            </a:r>
            <a:r>
              <a:rPr lang="ru-RU" sz="2000" b="0" i="0" u="sng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  <a:hlinkClick r:id="rId2" tooltip="https://users-management.myschool.edu.ru"/>
              </a:rPr>
              <a:t>https://users-management.myschool.edu.ru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  </a:t>
            </a:r>
          </a:p>
        </p:txBody>
      </p:sp>
      <p:pic>
        <p:nvPicPr>
          <p:cNvPr id="220290585" name="Рисунок 22029058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290317" y="2247899"/>
            <a:ext cx="5674163" cy="2900362"/>
          </a:xfrm>
          <a:prstGeom prst="rect">
            <a:avLst/>
          </a:prstGeom>
        </p:spPr>
      </p:pic>
      <p:sp>
        <p:nvSpPr>
          <p:cNvPr id="1914981246" name="Скругленная прямоугольная выноска 1914981245"/>
          <p:cNvSpPr/>
          <p:nvPr/>
        </p:nvSpPr>
        <p:spPr bwMode="auto">
          <a:xfrm>
            <a:off x="705825" y="2628900"/>
            <a:ext cx="2510445" cy="1374276"/>
          </a:xfrm>
          <a:prstGeom prst="wedgeRoundRectCallout">
            <a:avLst>
              <a:gd name="adj1" fmla="val 134016"/>
              <a:gd name="adj2" fmla="val 105252"/>
              <a:gd name="adj3" fmla="val 16667"/>
            </a:avLst>
          </a:prstGeom>
          <a:solidFill>
            <a:schemeClr val="accent1">
              <a:alpha val="50999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1440" tIns="45720" rIns="91440" bIns="45720" numCol="1" spcCol="0" rtlCol="0" fromWordArt="0" anchor="ctr" anchorCtr="0" forceAA="0" compatLnSpc="0"/>
          <a:lstStyle/>
          <a:p>
            <a:pPr algn="ctr"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Для осуществления входа нажмите</a:t>
            </a:r>
            <a:r>
              <a:rPr lang="ru-RU" sz="1800" b="0" i="0" u="none" strike="noStrike" cap="none" spc="0">
                <a:solidFill>
                  <a:schemeClr val="lt1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кнопку «ESIA (CryptoPRO)»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851155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1348516829" name="Объект 2"/>
          <p:cNvSpPr>
            <a:spLocks noGrp="1"/>
          </p:cNvSpPr>
          <p:nvPr>
            <p:ph idx="1"/>
          </p:nvPr>
        </p:nvSpPr>
        <p:spPr bwMode="auto">
          <a:xfrm>
            <a:off x="1227311" y="904478"/>
            <a:ext cx="7499174" cy="3394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Liberation Serif"/>
              </a:rPr>
              <a:t>Сервисы</a:t>
            </a:r>
            <a:endParaRPr sz="2000"/>
          </a:p>
        </p:txBody>
      </p:sp>
      <p:pic>
        <p:nvPicPr>
          <p:cNvPr id="195990219" name="Рисунок 4"/>
          <p:cNvPicPr/>
          <p:nvPr/>
        </p:nvPicPr>
        <p:blipFill>
          <a:blip r:embed="rId2"/>
          <a:stretch/>
        </p:blipFill>
        <p:spPr bwMode="auto">
          <a:xfrm>
            <a:off x="7333434" y="3315834"/>
            <a:ext cx="1800000" cy="1800000"/>
          </a:xfrm>
          <a:prstGeom prst="rect">
            <a:avLst/>
          </a:prstGeom>
        </p:spPr>
      </p:pic>
      <p:sp>
        <p:nvSpPr>
          <p:cNvPr id="223333807" name="TextBox 5"/>
          <p:cNvSpPr/>
          <p:nvPr/>
        </p:nvSpPr>
        <p:spPr bwMode="auto">
          <a:xfrm>
            <a:off x="7344474" y="4856229"/>
            <a:ext cx="2099534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3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  <p:pic>
        <p:nvPicPr>
          <p:cNvPr id="1321183621" name="Рисунок 13211836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324800" y="1343149"/>
            <a:ext cx="6084000" cy="37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0774141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376072660" name="Объект 2"/>
          <p:cNvSpPr>
            <a:spLocks noGrp="1"/>
          </p:cNvSpPr>
          <p:nvPr>
            <p:ph idx="1"/>
          </p:nvPr>
        </p:nvSpPr>
        <p:spPr bwMode="auto">
          <a:xfrm>
            <a:off x="1227311" y="904478"/>
            <a:ext cx="7499174" cy="339447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 sz="2400">
                <a:latin typeface="Liberation Serif"/>
              </a:rPr>
              <a:t>Сервисы</a:t>
            </a:r>
            <a:endParaRPr sz="2000"/>
          </a:p>
        </p:txBody>
      </p:sp>
      <p:pic>
        <p:nvPicPr>
          <p:cNvPr id="904821908" name="Рисунок 4"/>
          <p:cNvPicPr/>
          <p:nvPr/>
        </p:nvPicPr>
        <p:blipFill>
          <a:blip r:embed="rId2"/>
          <a:stretch/>
        </p:blipFill>
        <p:spPr bwMode="auto">
          <a:xfrm>
            <a:off x="7333434" y="3315834"/>
            <a:ext cx="1800000" cy="1800000"/>
          </a:xfrm>
          <a:prstGeom prst="rect">
            <a:avLst/>
          </a:prstGeom>
        </p:spPr>
      </p:pic>
      <p:sp>
        <p:nvSpPr>
          <p:cNvPr id="802455652" name="TextBox 5"/>
          <p:cNvSpPr/>
          <p:nvPr/>
        </p:nvSpPr>
        <p:spPr bwMode="auto">
          <a:xfrm>
            <a:off x="7344474" y="4856229"/>
            <a:ext cx="2099534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3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  <p:pic>
        <p:nvPicPr>
          <p:cNvPr id="1636947640" name="Рисунок 163694763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254637" y="1349374"/>
            <a:ext cx="6098400" cy="37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3566673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/>
              <a:t>ФГИС «МОЯ ШКОЛА»</a:t>
            </a:r>
            <a:endParaRPr/>
          </a:p>
        </p:txBody>
      </p:sp>
      <p:sp>
        <p:nvSpPr>
          <p:cNvPr id="224508678" name="Объект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marL="0" indent="0">
              <a:buNone/>
              <a:defRPr/>
            </a:pPr>
            <a:r>
              <a:rPr lang="ru-RU">
                <a:latin typeface="Liberation Serif"/>
              </a:rPr>
              <a:t>	</a:t>
            </a:r>
            <a:r>
              <a:rPr lang="ru-RU" sz="2400">
                <a:latin typeface="Liberation Serif"/>
              </a:rPr>
              <a:t>Сервисы</a:t>
            </a:r>
            <a:endParaRPr sz="2000"/>
          </a:p>
          <a:p>
            <a:pPr marL="0" indent="0">
              <a:buNone/>
              <a:defRPr/>
            </a:pPr>
            <a:endParaRPr lang="ru-RU" sz="2000">
              <a:latin typeface="Liberation Serif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>
                <a:latin typeface="Liberation Serif"/>
              </a:rPr>
              <a:t>Цифровая психолого-педагогическая служба 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>
                <a:latin typeface="Liberation Serif"/>
              </a:rPr>
              <a:t>ЕАИС ДО</a:t>
            </a:r>
            <a:endParaRPr sz="2000"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>
                <a:latin typeface="Liberation Serif"/>
              </a:rPr>
              <a:t>«Цифровой помощник ученика»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«Цифровой помощник родителя»</a:t>
            </a:r>
            <a:endParaRPr sz="2000">
              <a:latin typeface="Liberation Serif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«Цифровой помощник учителя»</a:t>
            </a:r>
            <a:endParaRPr sz="2000">
              <a:latin typeface="Liberation Serif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000">
                <a:latin typeface="Liberation Serif"/>
              </a:rPr>
              <a:t>«Система управления в ОО»</a:t>
            </a:r>
            <a:endParaRPr lang="ru-RU" sz="2000"/>
          </a:p>
        </p:txBody>
      </p:sp>
      <p:pic>
        <p:nvPicPr>
          <p:cNvPr id="156903377" name="Рисунок 4"/>
          <p:cNvPicPr/>
          <p:nvPr/>
        </p:nvPicPr>
        <p:blipFill>
          <a:blip r:embed="rId2"/>
          <a:stretch/>
        </p:blipFill>
        <p:spPr bwMode="auto">
          <a:xfrm>
            <a:off x="7333434" y="3315834"/>
            <a:ext cx="1800000" cy="1800000"/>
          </a:xfrm>
          <a:prstGeom prst="rect">
            <a:avLst/>
          </a:prstGeom>
        </p:spPr>
      </p:pic>
      <p:sp>
        <p:nvSpPr>
          <p:cNvPr id="2104694090" name="TextBox 5"/>
          <p:cNvSpPr/>
          <p:nvPr/>
        </p:nvSpPr>
        <p:spPr bwMode="auto">
          <a:xfrm>
            <a:off x="7344475" y="4856229"/>
            <a:ext cx="2099535" cy="27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u="sng">
                <a:hlinkClick r:id="rId3" tooltip="https://myschool.edu.ru/"/>
              </a:rPr>
              <a:t>https://myschool.edu.ru/</a:t>
            </a:r>
            <a:r>
              <a:rPr lang="ru-RU" sz="1200"/>
              <a:t>  </a:t>
            </a:r>
            <a:endParaRPr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/>
              <a:t>ПРЕИМУЩЕСТВА ЦОС </a:t>
            </a:r>
            <a:br>
              <a:rPr lang="ru-RU" sz="3200"/>
            </a:br>
            <a:r>
              <a:rPr lang="ru-RU" sz="3200"/>
              <a:t>ДЛЯ ПОЛЬЗОВАТЕЛЕЙ</a:t>
            </a:r>
            <a:endParaRPr/>
          </a:p>
        </p:txBody>
      </p:sp>
      <p:grpSp>
        <p:nvGrpSpPr>
          <p:cNvPr id="5" name="Объект 3"/>
          <p:cNvGrpSpPr/>
          <p:nvPr/>
        </p:nvGrpSpPr>
        <p:grpSpPr bwMode="auto">
          <a:xfrm>
            <a:off x="900204" y="1201980"/>
            <a:ext cx="7991662" cy="3744202"/>
            <a:chOff x="0" y="0"/>
            <a:chExt cx="7991662" cy="3744202"/>
          </a:xfrm>
        </p:grpSpPr>
        <p:sp>
          <p:nvSpPr>
            <p:cNvPr id="6" name="Прямоугольник с двумя скругленными соседними углами 5"/>
            <p:cNvSpPr/>
            <p:nvPr/>
          </p:nvSpPr>
          <p:spPr bwMode="auto">
            <a:xfrm rot="16199998">
              <a:off x="4142851" y="-2761783"/>
              <a:ext cx="966245" cy="67313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Упрощение процессов планирования и подготовки к урокам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Интерактивные разноуровневые задания на уроке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Использование современного верифицированного образовательного контента, создание собственных образовательных материалов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Цифровое домашнее задание с полу /автоматической проверкой</a:t>
              </a:r>
              <a:endParaRPr/>
            </a:p>
          </p:txBody>
        </p:sp>
        <p:sp>
          <p:nvSpPr>
            <p:cNvPr id="7" name="Скругленный прямоугольник 6"/>
            <p:cNvSpPr/>
            <p:nvPr/>
          </p:nvSpPr>
          <p:spPr bwMode="auto">
            <a:xfrm>
              <a:off x="0" y="0"/>
              <a:ext cx="1260283" cy="120780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/>
                <a:t>Для учителя</a:t>
              </a:r>
              <a:endParaRPr/>
            </a:p>
          </p:txBody>
        </p:sp>
        <p:sp>
          <p:nvSpPr>
            <p:cNvPr id="8" name="Прямоугольник с двумя скругленными соседними углами 7"/>
            <p:cNvSpPr/>
            <p:nvPr/>
          </p:nvSpPr>
          <p:spPr bwMode="auto">
            <a:xfrm rot="16199998">
              <a:off x="4142851" y="-1493585"/>
              <a:ext cx="966245" cy="67313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Доступ к качественному верифицированному образовательному контенту и сервисам (ВКС, чаты и пр.)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Персонализация образовательного процесса (темп изучения, уровень заданий, интересы)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Выполнение эффективных интерактивных домашних заданий</a:t>
              </a:r>
              <a:endParaRPr/>
            </a:p>
          </p:txBody>
        </p:sp>
        <p:sp>
          <p:nvSpPr>
            <p:cNvPr id="9" name="Скругленный прямоугольник 8"/>
            <p:cNvSpPr/>
            <p:nvPr/>
          </p:nvSpPr>
          <p:spPr bwMode="auto">
            <a:xfrm>
              <a:off x="0" y="1268198"/>
              <a:ext cx="1260283" cy="120780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/>
                <a:t>Для ученика</a:t>
              </a:r>
              <a:endParaRPr/>
            </a:p>
          </p:txBody>
        </p:sp>
        <p:sp>
          <p:nvSpPr>
            <p:cNvPr id="10" name="Прямоугольник с двумя скругленными соседними углами 9"/>
            <p:cNvSpPr/>
            <p:nvPr/>
          </p:nvSpPr>
          <p:spPr bwMode="auto">
            <a:xfrm rot="16199998">
              <a:off x="4142851" y="-225387"/>
              <a:ext cx="966245" cy="673137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ln w="25400" cap="flat" cmpd="sng" algn="ctr">
              <a:solidFill>
                <a:schemeClr val="accent1">
                  <a:tint val="40000"/>
                  <a:hueOff val="0"/>
                  <a:satOff val="0"/>
                  <a:lumOff val="0"/>
                  <a:alphaOff val="0"/>
                  <a:alpha val="9000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/>
          </p:style>
          <p:txBody>
            <a:bodyPr spcFirstLastPara="0" vert="vert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Мониторинг образовательного процесса и его результатов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Дистанционные родительские собрания</a:t>
              </a:r>
              <a:endParaRPr/>
            </a:p>
            <a:p>
              <a:pPr marL="114300" lvl="1" indent="-114300" algn="l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har char="••"/>
                <a:defRPr/>
              </a:pPr>
              <a:r>
                <a:rPr lang="ru-RU" sz="1200"/>
                <a:t>Вовлечение в образовательный процесс: рекомендации контента, доп. образования, сервисов</a:t>
              </a:r>
              <a:endParaRPr/>
            </a:p>
          </p:txBody>
        </p:sp>
        <p:sp>
          <p:nvSpPr>
            <p:cNvPr id="11" name="Скругленный прямоугольник 10"/>
            <p:cNvSpPr/>
            <p:nvPr/>
          </p:nvSpPr>
          <p:spPr bwMode="auto">
            <a:xfrm>
              <a:off x="0" y="2536396"/>
              <a:ext cx="1260283" cy="1207807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54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/>
                <a:t>Для родителей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 bwMode="auto">
          <a:xfrm>
            <a:off x="-57149" y="1511449"/>
            <a:ext cx="7772400" cy="266429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СПАСИБО</a:t>
            </a:r>
            <a:br>
              <a:rPr lang="ru-RU"/>
            </a:br>
            <a:r>
              <a:rPr lang="ru-RU"/>
              <a:t>ЗА ВНИМАНИЕ!</a:t>
            </a:r>
            <a:endParaRPr/>
          </a:p>
        </p:txBody>
      </p:sp>
      <p:pic>
        <p:nvPicPr>
          <p:cNvPr id="1511437104" name="Рисунок 151143710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76987" y="-28574"/>
            <a:ext cx="2676524" cy="2676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4410861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1511146941" name="Прямоугольник 6"/>
          <p:cNvSpPr/>
          <p:nvPr/>
        </p:nvSpPr>
        <p:spPr bwMode="auto">
          <a:xfrm>
            <a:off x="1187445" y="985916"/>
            <a:ext cx="5061928" cy="3751507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6" tIns="15237" rIns="85339" bIns="15237" numCol="1" spcCol="1265" anchor="t" anchorCtr="0">
            <a:noAutofit/>
          </a:bodyPr>
          <a:lstStyle/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Далее в окне авторизации через портал Госуслуг в поле «Телефон/ Email/ СНИЛС» необходимо ввести номер телефона, или адрес электронной почты, или СНИЛС,</a:t>
            </a:r>
            <a:r>
              <a:rPr/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зарегистрированный на портале Госуслуги. </a:t>
            </a: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В поле «Пароль» необходимо ввести пароль</a:t>
            </a:r>
            <a:r>
              <a:rPr/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пользователя от портала Госуслуги. </a:t>
            </a:r>
          </a:p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	После ввода данных необходимо нажать кнопку</a:t>
            </a:r>
            <a:r>
              <a:rPr/>
              <a:t> </a:t>
            </a: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«Войти»</a:t>
            </a:r>
          </a:p>
        </p:txBody>
      </p:sp>
      <p:pic>
        <p:nvPicPr>
          <p:cNvPr id="791084503" name="Рисунок 7910845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35100" y="985916"/>
            <a:ext cx="2589824" cy="393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3049540" name="Заголовок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Подсистема «ЕДИНАЯ ТОЧКА ДОСТУПА»</a:t>
            </a:r>
            <a:endParaRPr lang="ru-RU" sz="3200"/>
          </a:p>
        </p:txBody>
      </p:sp>
      <p:sp>
        <p:nvSpPr>
          <p:cNvPr id="2095822323" name="Прямоугольник 6"/>
          <p:cNvSpPr/>
          <p:nvPr/>
        </p:nvSpPr>
        <p:spPr bwMode="auto">
          <a:xfrm>
            <a:off x="1187448" y="985919"/>
            <a:ext cx="7777036" cy="3751511"/>
          </a:xfrm>
          <a:prstGeom prst="rect">
            <a:avLst/>
          </a:prstGeom>
          <a:noFill/>
          <a:ln w="9525" cap="flat" cmpd="sng" algn="ctr">
            <a:solidFill>
              <a:schemeClr val="dk1">
                <a:hueOff val="0"/>
                <a:satOff val="0"/>
                <a:lumOff val="0"/>
                <a:alphaOff val="0"/>
                <a:alpha val="0"/>
              </a:schemeClr>
            </a:solidFill>
            <a:prstDash val="solid"/>
          </a:ln>
        </p:spPr>
        <p:style>
          <a:lnRef idx="1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246919" tIns="15238" rIns="85342" bIns="15238" numCol="1" spcCol="1268" anchor="t" anchorCtr="0">
            <a:noAutofit/>
          </a:bodyPr>
          <a:lstStyle/>
          <a:p>
            <a:pPr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Liberation Serif"/>
                <a:ea typeface="Liberation Serif"/>
                <a:cs typeface="Liberation Serif"/>
              </a:rPr>
              <a:t>В ЕТД можно работать только под профилем «Администратор».</a:t>
            </a:r>
            <a:endParaRPr sz="2000">
              <a:latin typeface="Liberation Serif"/>
              <a:cs typeface="Liberation Serif"/>
            </a:endParaRPr>
          </a:p>
        </p:txBody>
      </p:sp>
      <p:pic>
        <p:nvPicPr>
          <p:cNvPr id="1833569323" name="Рисунок 18335693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57667" y="1342436"/>
            <a:ext cx="7759087" cy="363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2029</Words>
  <Application>Microsoft Office PowerPoint</Application>
  <DocSecurity>0</DocSecurity>
  <PresentationFormat>Экран (16:9)</PresentationFormat>
  <Paragraphs>438</Paragraphs>
  <Slides>74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8" baseType="lpstr">
      <vt:lpstr>Arial</vt:lpstr>
      <vt:lpstr>Liberation Serif</vt:lpstr>
      <vt:lpstr>Times New Roman</vt:lpstr>
      <vt:lpstr>Corner</vt:lpstr>
      <vt:lpstr>Практическая консультация  «Работа школьного администратора во ФГИС  “Моя школа”»  </vt:lpstr>
      <vt:lpstr>Справочный материал</vt:lpstr>
      <vt:lpstr>Подключение к ФГИС «Моя Школа»</vt:lpstr>
      <vt:lpstr>Подключение к ФГИС «Моя Школа»</vt:lpstr>
      <vt:lpstr>Подключение ОО к ФГИС «Моя Школа»</vt:lpstr>
      <vt:lpstr>Подключение ОО к ФГИС «Моя Школа»</vt:lpstr>
      <vt:lpstr>Подсистема «ЕДИНАЯ ТОЧКА ДОСТУПА»</vt:lpstr>
      <vt:lpstr>Подсистема «ЕДИНАЯ ТОЧКА ДОСТУПА»</vt:lpstr>
      <vt:lpstr>Подсистема «ЕДИНАЯ ТОЧКА ДОСТУПА»</vt:lpstr>
      <vt:lpstr>Подсистема «ЕДИНАЯ ТОЧКА ДОСТУПА»</vt:lpstr>
      <vt:lpstr>Подсистема «ЕДИНАЯ ТОЧКА ДОСТУПА»</vt:lpstr>
      <vt:lpstr>Подсистема «ЕДИНАЯ ТОЧКА ДОСТУПА»</vt:lpstr>
      <vt:lpstr>Подсистема «ЕДИНАЯ ТОЧКА ДОСТУПА»</vt:lpstr>
      <vt:lpstr>Подсистема «ЕДИНАЯ ТОЧКА ДОСТУПА»</vt:lpstr>
      <vt:lpstr>Подсистема «ЕДИНАЯ ТОЧКА ДОСТУПА»</vt:lpstr>
      <vt:lpstr>Подключение ОО к ФГИС «Моя Школа»</vt:lpstr>
      <vt:lpstr>Подключение ОО к ФГИС «Моя Школа»</vt:lpstr>
      <vt:lpstr>Подключение ОО к ФГИС «Моя Школа»</vt:lpstr>
      <vt:lpstr>Подключение ОО к ФГИС «Моя Школа»</vt:lpstr>
      <vt:lpstr>Подключение ОО к ФГИС «Моя Школа»</vt:lpstr>
      <vt:lpstr>Подключение ОО к ФГИС «Моя Школа»</vt:lpstr>
      <vt:lpstr>Подключение ОО к ФГИС «Моя Школа»</vt:lpstr>
      <vt:lpstr>Подключение ОО к ФГИС «Моя Школа»</vt:lpstr>
      <vt:lpstr>Подключение ОО к ФГИС «Моя Школа»</vt:lpstr>
      <vt:lpstr>Памятка для родителей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Презентация PowerPoint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Презентация PowerPoint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ИКОП «СФЕРУМ»</vt:lpstr>
      <vt:lpstr>VK Мессенджер</vt:lpstr>
      <vt:lpstr>Электронный журнал/дневник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ФГИС «МОЯ ШКОЛА»</vt:lpstr>
      <vt:lpstr>ПРЕИМУЩЕСТВА ЦОС  ДЛЯ ПОЛЬЗОВАТЕЛЕЙ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cloud.mail.ru</dc:creator>
  <cp:keywords/>
  <dc:description/>
  <cp:lastModifiedBy>Администратор</cp:lastModifiedBy>
  <cp:revision>185</cp:revision>
  <dcterms:created xsi:type="dcterms:W3CDTF">2021-02-08T09:03:43Z</dcterms:created>
  <dcterms:modified xsi:type="dcterms:W3CDTF">2024-01-31T09:48:04Z</dcterms:modified>
  <cp:category/>
  <dc:identifier/>
  <cp:contentStatus/>
  <dc:language/>
  <cp:version/>
</cp:coreProperties>
</file>