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88" r:id="rId2"/>
    <p:sldId id="292" r:id="rId3"/>
    <p:sldId id="294" r:id="rId4"/>
    <p:sldId id="286" r:id="rId5"/>
    <p:sldId id="295" r:id="rId6"/>
    <p:sldId id="293" r:id="rId7"/>
    <p:sldId id="285" r:id="rId8"/>
    <p:sldId id="260" r:id="rId9"/>
    <p:sldId id="282" r:id="rId10"/>
    <p:sldId id="284" r:id="rId11"/>
    <p:sldId id="283" r:id="rId12"/>
    <p:sldId id="290" r:id="rId13"/>
    <p:sldId id="291" r:id="rId14"/>
    <p:sldId id="287" r:id="rId15"/>
    <p:sldId id="296" r:id="rId16"/>
    <p:sldId id="297" r:id="rId17"/>
    <p:sldId id="298" r:id="rId18"/>
    <p:sldId id="299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289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40" d="100"/>
          <a:sy n="140" d="100"/>
        </p:scale>
        <p:origin x="-720" y="-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ветлана Гайдукова" userId="197ddbee94c495a4" providerId="LiveId" clId="{5FF32E84-6F8E-43F3-B3F3-F5A411C07A6C}"/>
    <pc:docChg chg="custSel modSld">
      <pc:chgData name="Светлана Гайдукова" userId="197ddbee94c495a4" providerId="LiveId" clId="{5FF32E84-6F8E-43F3-B3F3-F5A411C07A6C}" dt="2024-11-26T07:01:00.891" v="205" actId="478"/>
      <pc:docMkLst>
        <pc:docMk/>
      </pc:docMkLst>
      <pc:sldChg chg="addSp modSp mod">
        <pc:chgData name="Светлана Гайдукова" userId="197ddbee94c495a4" providerId="LiveId" clId="{5FF32E84-6F8E-43F3-B3F3-F5A411C07A6C}" dt="2024-11-26T06:57:35.694" v="202" actId="313"/>
        <pc:sldMkLst>
          <pc:docMk/>
          <pc:sldMk cId="0" sldId="256"/>
        </pc:sldMkLst>
        <pc:spChg chg="add mod">
          <ac:chgData name="Светлана Гайдукова" userId="197ddbee94c495a4" providerId="LiveId" clId="{5FF32E84-6F8E-43F3-B3F3-F5A411C07A6C}" dt="2024-11-26T06:57:35.694" v="202" actId="313"/>
          <ac:spMkLst>
            <pc:docMk/>
            <pc:sldMk cId="0" sldId="256"/>
            <ac:spMk id="3" creationId="{6EE63015-CC91-B25D-04B9-281FC9451AD7}"/>
          </ac:spMkLst>
        </pc:spChg>
        <pc:spChg chg="mod">
          <ac:chgData name="Светлана Гайдукова" userId="197ddbee94c495a4" providerId="LiveId" clId="{5FF32E84-6F8E-43F3-B3F3-F5A411C07A6C}" dt="2024-11-26T06:55:44.068" v="182" actId="255"/>
          <ac:spMkLst>
            <pc:docMk/>
            <pc:sldMk cId="0" sldId="256"/>
            <ac:spMk id="84" creationId="{00000000-0000-0000-0000-000000000000}"/>
          </ac:spMkLst>
        </pc:spChg>
      </pc:sldChg>
      <pc:sldChg chg="modSp">
        <pc:chgData name="Светлана Гайдукова" userId="197ddbee94c495a4" providerId="LiveId" clId="{5FF32E84-6F8E-43F3-B3F3-F5A411C07A6C}" dt="2024-11-26T06:41:31.157" v="0" actId="13782"/>
        <pc:sldMkLst>
          <pc:docMk/>
          <pc:sldMk cId="0" sldId="260"/>
        </pc:sldMkLst>
        <pc:graphicFrameChg chg="mod">
          <ac:chgData name="Светлана Гайдукова" userId="197ddbee94c495a4" providerId="LiveId" clId="{5FF32E84-6F8E-43F3-B3F3-F5A411C07A6C}" dt="2024-11-26T06:41:31.157" v="0" actId="13782"/>
          <ac:graphicFrameMkLst>
            <pc:docMk/>
            <pc:sldMk cId="0" sldId="260"/>
            <ac:graphicFrameMk id="2" creationId="{9D7CAABD-9DDF-CBDC-44D0-EAD7B7B86C83}"/>
          </ac:graphicFrameMkLst>
        </pc:graphicFrameChg>
      </pc:sldChg>
      <pc:sldChg chg="delSp">
        <pc:chgData name="Светлана Гайдукова" userId="197ddbee94c495a4" providerId="LiveId" clId="{5FF32E84-6F8E-43F3-B3F3-F5A411C07A6C}" dt="2024-11-26T07:01:00.891" v="205" actId="478"/>
        <pc:sldMkLst>
          <pc:docMk/>
          <pc:sldMk cId="0" sldId="281"/>
        </pc:sldMkLst>
        <pc:picChg chg="del">
          <ac:chgData name="Светлана Гайдукова" userId="197ddbee94c495a4" providerId="LiveId" clId="{5FF32E84-6F8E-43F3-B3F3-F5A411C07A6C}" dt="2024-11-26T07:00:55.032" v="203" actId="478"/>
          <ac:picMkLst>
            <pc:docMk/>
            <pc:sldMk cId="0" sldId="281"/>
            <ac:picMk id="1025" creationId="{23DAACC9-8A2C-D275-E846-E22EDDBEEFD8}"/>
          </ac:picMkLst>
        </pc:picChg>
        <pc:picChg chg="del">
          <ac:chgData name="Светлана Гайдукова" userId="197ddbee94c495a4" providerId="LiveId" clId="{5FF32E84-6F8E-43F3-B3F3-F5A411C07A6C}" dt="2024-11-26T07:00:57.898" v="204" actId="478"/>
          <ac:picMkLst>
            <pc:docMk/>
            <pc:sldMk cId="0" sldId="281"/>
            <ac:picMk id="1026" creationId="{A7FCE86E-1DB7-202F-ACAB-73AFAAAA2D14}"/>
          </ac:picMkLst>
        </pc:picChg>
        <pc:picChg chg="del">
          <ac:chgData name="Светлана Гайдукова" userId="197ddbee94c495a4" providerId="LiveId" clId="{5FF32E84-6F8E-43F3-B3F3-F5A411C07A6C}" dt="2024-11-26T07:01:00.891" v="205" actId="478"/>
          <ac:picMkLst>
            <pc:docMk/>
            <pc:sldMk cId="0" sldId="281"/>
            <ac:picMk id="1027" creationId="{243A55E7-4C3E-EA8B-4E85-E2E6B2365A69}"/>
          </ac:picMkLst>
        </pc:picChg>
      </pc:sldChg>
    </pc:docChg>
  </pc:docChgLst>
  <pc:docChgLst>
    <pc:chgData name="Светлана Гайдукова" userId="197ddbee94c495a4" providerId="LiveId" clId="{95A1B6BA-1388-4FE3-B891-BE0F8DFFC73D}"/>
    <pc:docChg chg="undo custSel addSld delSld modSld">
      <pc:chgData name="Светлана Гайдукова" userId="197ddbee94c495a4" providerId="LiveId" clId="{95A1B6BA-1388-4FE3-B891-BE0F8DFFC73D}" dt="2024-11-26T07:13:51.077" v="81" actId="207"/>
      <pc:docMkLst>
        <pc:docMk/>
      </pc:docMkLst>
      <pc:sldChg chg="delSp modSp mod">
        <pc:chgData name="Светлана Гайдукова" userId="197ddbee94c495a4" providerId="LiveId" clId="{95A1B6BA-1388-4FE3-B891-BE0F8DFFC73D}" dt="2024-11-26T07:08:33.143" v="48" actId="113"/>
        <pc:sldMkLst>
          <pc:docMk/>
          <pc:sldMk cId="0" sldId="256"/>
        </pc:sldMkLst>
        <pc:spChg chg="del">
          <ac:chgData name="Светлана Гайдукова" userId="197ddbee94c495a4" providerId="LiveId" clId="{95A1B6BA-1388-4FE3-B891-BE0F8DFFC73D}" dt="2024-11-26T07:07:45.219" v="0" actId="21"/>
          <ac:spMkLst>
            <pc:docMk/>
            <pc:sldMk cId="0" sldId="256"/>
            <ac:spMk id="3" creationId="{6EE63015-CC91-B25D-04B9-281FC9451AD7}"/>
          </ac:spMkLst>
        </pc:spChg>
        <pc:spChg chg="mod">
          <ac:chgData name="Светлана Гайдукова" userId="197ddbee94c495a4" providerId="LiveId" clId="{95A1B6BA-1388-4FE3-B891-BE0F8DFFC73D}" dt="2024-11-26T07:08:28.208" v="47" actId="113"/>
          <ac:spMkLst>
            <pc:docMk/>
            <pc:sldMk cId="0" sldId="256"/>
            <ac:spMk id="84" creationId="{00000000-0000-0000-0000-000000000000}"/>
          </ac:spMkLst>
        </pc:spChg>
        <pc:graphicFrameChg chg="mod">
          <ac:chgData name="Светлана Гайдукова" userId="197ddbee94c495a4" providerId="LiveId" clId="{95A1B6BA-1388-4FE3-B891-BE0F8DFFC73D}" dt="2024-11-26T07:08:33.143" v="48" actId="113"/>
          <ac:graphicFrameMkLst>
            <pc:docMk/>
            <pc:sldMk cId="0" sldId="256"/>
            <ac:graphicFrameMk id="4" creationId="{992D2377-C0A0-B661-7623-6E01831E550C}"/>
          </ac:graphicFrameMkLst>
        </pc:graphicFrameChg>
      </pc:sldChg>
      <pc:sldChg chg="del">
        <pc:chgData name="Светлана Гайдукова" userId="197ddbee94c495a4" providerId="LiveId" clId="{95A1B6BA-1388-4FE3-B891-BE0F8DFFC73D}" dt="2024-11-26T07:11:52.375" v="49" actId="47"/>
        <pc:sldMkLst>
          <pc:docMk/>
          <pc:sldMk cId="0" sldId="257"/>
        </pc:sldMkLst>
      </pc:sldChg>
      <pc:sldChg chg="del">
        <pc:chgData name="Светлана Гайдукова" userId="197ddbee94c495a4" providerId="LiveId" clId="{95A1B6BA-1388-4FE3-B891-BE0F8DFFC73D}" dt="2024-11-26T07:11:53.696" v="50" actId="47"/>
        <pc:sldMkLst>
          <pc:docMk/>
          <pc:sldMk cId="0" sldId="258"/>
        </pc:sldMkLst>
      </pc:sldChg>
      <pc:sldChg chg="del">
        <pc:chgData name="Светлана Гайдукова" userId="197ddbee94c495a4" providerId="LiveId" clId="{95A1B6BA-1388-4FE3-B891-BE0F8DFFC73D}" dt="2024-11-26T07:13:00.901" v="66" actId="2696"/>
        <pc:sldMkLst>
          <pc:docMk/>
          <pc:sldMk cId="0" sldId="259"/>
        </pc:sldMkLst>
      </pc:sldChg>
      <pc:sldChg chg="addSp delSp modSp mod">
        <pc:chgData name="Светлана Гайдукова" userId="197ddbee94c495a4" providerId="LiveId" clId="{95A1B6BA-1388-4FE3-B891-BE0F8DFFC73D}" dt="2024-11-26T07:12:48.478" v="63" actId="1076"/>
        <pc:sldMkLst>
          <pc:docMk/>
          <pc:sldMk cId="0" sldId="260"/>
        </pc:sldMkLst>
        <pc:spChg chg="mod">
          <ac:chgData name="Светлана Гайдукова" userId="197ddbee94c495a4" providerId="LiveId" clId="{95A1B6BA-1388-4FE3-B891-BE0F8DFFC73D}" dt="2024-11-26T07:12:25.533" v="57" actId="1076"/>
          <ac:spMkLst>
            <pc:docMk/>
            <pc:sldMk cId="0" sldId="260"/>
            <ac:spMk id="109" creationId="{00000000-0000-0000-0000-000000000000}"/>
          </ac:spMkLst>
        </pc:spChg>
        <pc:spChg chg="add mod">
          <ac:chgData name="Светлана Гайдукова" userId="197ddbee94c495a4" providerId="LiveId" clId="{95A1B6BA-1388-4FE3-B891-BE0F8DFFC73D}" dt="2024-11-26T07:12:48.478" v="63" actId="1076"/>
          <ac:spMkLst>
            <pc:docMk/>
            <pc:sldMk cId="0" sldId="260"/>
            <ac:spMk id="120" creationId="{00000000-0000-0000-0000-000000000000}"/>
          </ac:spMkLst>
        </pc:spChg>
        <pc:graphicFrameChg chg="add del">
          <ac:chgData name="Светлана Гайдукова" userId="197ddbee94c495a4" providerId="LiveId" clId="{95A1B6BA-1388-4FE3-B891-BE0F8DFFC73D}" dt="2024-11-26T07:12:16.488" v="55" actId="21"/>
          <ac:graphicFrameMkLst>
            <pc:docMk/>
            <pc:sldMk cId="0" sldId="260"/>
            <ac:graphicFrameMk id="2" creationId="{9D7CAABD-9DDF-CBDC-44D0-EAD7B7B86C83}"/>
          </ac:graphicFrameMkLst>
        </pc:graphicFrameChg>
      </pc:sldChg>
      <pc:sldChg chg="delSp modSp del mod">
        <pc:chgData name="Светлана Гайдукова" userId="197ddbee94c495a4" providerId="LiveId" clId="{95A1B6BA-1388-4FE3-B891-BE0F8DFFC73D}" dt="2024-11-26T07:12:55.852" v="64" actId="2696"/>
        <pc:sldMkLst>
          <pc:docMk/>
          <pc:sldMk cId="0" sldId="262"/>
        </pc:sldMkLst>
        <pc:spChg chg="del mod">
          <ac:chgData name="Светлана Гайдукова" userId="197ddbee94c495a4" providerId="LiveId" clId="{95A1B6BA-1388-4FE3-B891-BE0F8DFFC73D}" dt="2024-11-26T07:12:36.257" v="59" actId="21"/>
          <ac:spMkLst>
            <pc:docMk/>
            <pc:sldMk cId="0" sldId="262"/>
            <ac:spMk id="120" creationId="{00000000-0000-0000-0000-000000000000}"/>
          </ac:spMkLst>
        </pc:spChg>
      </pc:sldChg>
      <pc:sldChg chg="del">
        <pc:chgData name="Светлана Гайдукова" userId="197ddbee94c495a4" providerId="LiveId" clId="{95A1B6BA-1388-4FE3-B891-BE0F8DFFC73D}" dt="2024-11-26T07:12:58.234" v="65" actId="2696"/>
        <pc:sldMkLst>
          <pc:docMk/>
          <pc:sldMk cId="0" sldId="267"/>
        </pc:sldMkLst>
      </pc:sldChg>
      <pc:sldChg chg="del">
        <pc:chgData name="Светлана Гайдукова" userId="197ddbee94c495a4" providerId="LiveId" clId="{95A1B6BA-1388-4FE3-B891-BE0F8DFFC73D}" dt="2024-11-26T07:13:09.403" v="70" actId="2696"/>
        <pc:sldMkLst>
          <pc:docMk/>
          <pc:sldMk cId="0" sldId="270"/>
        </pc:sldMkLst>
      </pc:sldChg>
      <pc:sldChg chg="del">
        <pc:chgData name="Светлана Гайдукова" userId="197ddbee94c495a4" providerId="LiveId" clId="{95A1B6BA-1388-4FE3-B891-BE0F8DFFC73D}" dt="2024-11-26T07:13:07.100" v="69" actId="2696"/>
        <pc:sldMkLst>
          <pc:docMk/>
          <pc:sldMk cId="0" sldId="271"/>
        </pc:sldMkLst>
      </pc:sldChg>
      <pc:sldChg chg="del">
        <pc:chgData name="Светлана Гайдукова" userId="197ddbee94c495a4" providerId="LiveId" clId="{95A1B6BA-1388-4FE3-B891-BE0F8DFFC73D}" dt="2024-11-26T07:13:10.834" v="71" actId="47"/>
        <pc:sldMkLst>
          <pc:docMk/>
          <pc:sldMk cId="0" sldId="274"/>
        </pc:sldMkLst>
      </pc:sldChg>
      <pc:sldChg chg="del">
        <pc:chgData name="Светлана Гайдукова" userId="197ddbee94c495a4" providerId="LiveId" clId="{95A1B6BA-1388-4FE3-B891-BE0F8DFFC73D}" dt="2024-11-26T07:13:12.525" v="74" actId="47"/>
        <pc:sldMkLst>
          <pc:docMk/>
          <pc:sldMk cId="0" sldId="275"/>
        </pc:sldMkLst>
      </pc:sldChg>
      <pc:sldChg chg="del">
        <pc:chgData name="Светлана Гайдукова" userId="197ddbee94c495a4" providerId="LiveId" clId="{95A1B6BA-1388-4FE3-B891-BE0F8DFFC73D}" dt="2024-11-26T07:13:12.945" v="75" actId="47"/>
        <pc:sldMkLst>
          <pc:docMk/>
          <pc:sldMk cId="0" sldId="278"/>
        </pc:sldMkLst>
      </pc:sldChg>
      <pc:sldChg chg="modSp mod">
        <pc:chgData name="Светлана Гайдукова" userId="197ddbee94c495a4" providerId="LiveId" clId="{95A1B6BA-1388-4FE3-B891-BE0F8DFFC73D}" dt="2024-11-26T07:13:51.077" v="81" actId="207"/>
        <pc:sldMkLst>
          <pc:docMk/>
          <pc:sldMk cId="0" sldId="281"/>
        </pc:sldMkLst>
        <pc:spChg chg="mod">
          <ac:chgData name="Светлана Гайдукова" userId="197ddbee94c495a4" providerId="LiveId" clId="{95A1B6BA-1388-4FE3-B891-BE0F8DFFC73D}" dt="2024-11-26T07:13:51.077" v="81" actId="207"/>
          <ac:spMkLst>
            <pc:docMk/>
            <pc:sldMk cId="0" sldId="281"/>
            <ac:spMk id="254" creationId="{00000000-0000-0000-0000-000000000000}"/>
          </ac:spMkLst>
        </pc:spChg>
      </pc:sldChg>
      <pc:sldChg chg="del">
        <pc:chgData name="Светлана Гайдукова" userId="197ddbee94c495a4" providerId="LiveId" clId="{95A1B6BA-1388-4FE3-B891-BE0F8DFFC73D}" dt="2024-11-26T07:13:11.554" v="72" actId="47"/>
        <pc:sldMkLst>
          <pc:docMk/>
          <pc:sldMk cId="1710220293" sldId="282"/>
        </pc:sldMkLst>
      </pc:sldChg>
      <pc:sldChg chg="del">
        <pc:chgData name="Светлана Гайдукова" userId="197ddbee94c495a4" providerId="LiveId" clId="{95A1B6BA-1388-4FE3-B891-BE0F8DFFC73D}" dt="2024-11-26T07:13:12.111" v="73" actId="47"/>
        <pc:sldMkLst>
          <pc:docMk/>
          <pc:sldMk cId="798268694" sldId="283"/>
        </pc:sldMkLst>
      </pc:sldChg>
      <pc:sldChg chg="del">
        <pc:chgData name="Светлана Гайдукова" userId="197ddbee94c495a4" providerId="LiveId" clId="{95A1B6BA-1388-4FE3-B891-BE0F8DFFC73D}" dt="2024-11-26T07:13:13.360" v="76" actId="47"/>
        <pc:sldMkLst>
          <pc:docMk/>
          <pc:sldMk cId="2924916624" sldId="284"/>
        </pc:sldMkLst>
      </pc:sldChg>
      <pc:sldChg chg="del">
        <pc:chgData name="Светлана Гайдукова" userId="197ddbee94c495a4" providerId="LiveId" clId="{95A1B6BA-1388-4FE3-B891-BE0F8DFFC73D}" dt="2024-11-26T07:13:13.727" v="77" actId="47"/>
        <pc:sldMkLst>
          <pc:docMk/>
          <pc:sldMk cId="2611372121" sldId="285"/>
        </pc:sldMkLst>
      </pc:sldChg>
      <pc:sldChg chg="del">
        <pc:chgData name="Светлана Гайдукова" userId="197ddbee94c495a4" providerId="LiveId" clId="{95A1B6BA-1388-4FE3-B891-BE0F8DFFC73D}" dt="2024-11-26T07:13:14.916" v="78" actId="47"/>
        <pc:sldMkLst>
          <pc:docMk/>
          <pc:sldMk cId="4081568865" sldId="286"/>
        </pc:sldMkLst>
      </pc:sldChg>
      <pc:sldChg chg="del">
        <pc:chgData name="Светлана Гайдукова" userId="197ddbee94c495a4" providerId="LiveId" clId="{95A1B6BA-1388-4FE3-B891-BE0F8DFFC73D}" dt="2024-11-26T07:13:05.149" v="68" actId="2696"/>
        <pc:sldMkLst>
          <pc:docMk/>
          <pc:sldMk cId="143275706" sldId="289"/>
        </pc:sldMkLst>
      </pc:sldChg>
      <pc:sldChg chg="del">
        <pc:chgData name="Светлана Гайдукова" userId="197ddbee94c495a4" providerId="LiveId" clId="{95A1B6BA-1388-4FE3-B891-BE0F8DFFC73D}" dt="2024-11-26T07:13:03.092" v="67" actId="2696"/>
        <pc:sldMkLst>
          <pc:docMk/>
          <pc:sldMk cId="3671667265" sldId="291"/>
        </pc:sldMkLst>
      </pc:sldChg>
      <pc:sldChg chg="new del">
        <pc:chgData name="Светлана Гайдукова" userId="197ddbee94c495a4" providerId="LiveId" clId="{95A1B6BA-1388-4FE3-B891-BE0F8DFFC73D}" dt="2024-11-26T07:12:00.159" v="52" actId="47"/>
        <pc:sldMkLst>
          <pc:docMk/>
          <pc:sldMk cId="3121012574" sldId="292"/>
        </pc:sldMkLst>
      </pc:sldChg>
      <pc:sldMasterChg chg="delSldLayout">
        <pc:chgData name="Светлана Гайдукова" userId="197ddbee94c495a4" providerId="LiveId" clId="{95A1B6BA-1388-4FE3-B891-BE0F8DFFC73D}" dt="2024-11-26T07:12:00.159" v="52" actId="47"/>
        <pc:sldMasterMkLst>
          <pc:docMk/>
          <pc:sldMasterMk cId="0" sldId="2147483659"/>
        </pc:sldMasterMkLst>
        <pc:sldLayoutChg chg="del">
          <pc:chgData name="Светлана Гайдукова" userId="197ddbee94c495a4" providerId="LiveId" clId="{95A1B6BA-1388-4FE3-B891-BE0F8DFFC73D}" dt="2024-11-26T07:12:00.159" v="52" actId="47"/>
          <pc:sldLayoutMkLst>
            <pc:docMk/>
            <pc:sldMasterMk cId="0" sldId="2147483659"/>
            <pc:sldLayoutMk cId="0" sldId="214748365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2A9F0-ED11-43EB-8155-722574878CC5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E04E91D-9D72-4CF3-AA44-3862C543DA0C}">
      <dgm:prSet custT="1"/>
      <dgm:spPr/>
      <dgm:t>
        <a:bodyPr/>
        <a:lstStyle/>
        <a:p>
          <a:pPr algn="ctr"/>
          <a:r>
            <a:rPr lang="ru-RU" sz="2000" b="0" dirty="0" smtClean="0"/>
            <a:t>25.03.2025</a:t>
          </a:r>
          <a:endParaRPr lang="ru-RU" sz="2000" b="0" dirty="0"/>
        </a:p>
      </dgm:t>
    </dgm:pt>
    <dgm:pt modelId="{A4463200-D7E5-4C24-8AC3-87949197B98A}" type="sibTrans" cxnId="{CEFF0860-A007-4C76-A44A-6FDB02350100}">
      <dgm:prSet/>
      <dgm:spPr/>
      <dgm:t>
        <a:bodyPr/>
        <a:lstStyle/>
        <a:p>
          <a:endParaRPr lang="ru-RU"/>
        </a:p>
      </dgm:t>
    </dgm:pt>
    <dgm:pt modelId="{7D24DD47-87A5-4F16-81D6-6B3AD7C3A33C}" type="parTrans" cxnId="{CEFF0860-A007-4C76-A44A-6FDB02350100}">
      <dgm:prSet/>
      <dgm:spPr/>
      <dgm:t>
        <a:bodyPr/>
        <a:lstStyle/>
        <a:p>
          <a:endParaRPr lang="ru-RU"/>
        </a:p>
      </dgm:t>
    </dgm:pt>
    <dgm:pt modelId="{1913BF59-A1F8-4871-B601-D7EB517A809C}" type="pres">
      <dgm:prSet presAssocID="{2C52A9F0-ED11-43EB-8155-722574878C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4FFBB4-6832-44A1-B859-A32F3AD84B83}" type="pres">
      <dgm:prSet presAssocID="{8E04E91D-9D72-4CF3-AA44-3862C543DA0C}" presName="parentText" presStyleLbl="node1" presStyleIdx="0" presStyleCnt="1" custScaleX="91113" custLinFactNeighborX="-4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69ABFD-70A9-4C60-AC8B-F6AE94946CBB}" type="presOf" srcId="{8E04E91D-9D72-4CF3-AA44-3862C543DA0C}" destId="{FD4FFBB4-6832-44A1-B859-A32F3AD84B83}" srcOrd="0" destOrd="0" presId="urn:microsoft.com/office/officeart/2005/8/layout/vList2"/>
    <dgm:cxn modelId="{20E829D8-9FE8-4901-94CD-741C48FE032D}" type="presOf" srcId="{2C52A9F0-ED11-43EB-8155-722574878CC5}" destId="{1913BF59-A1F8-4871-B601-D7EB517A809C}" srcOrd="0" destOrd="0" presId="urn:microsoft.com/office/officeart/2005/8/layout/vList2"/>
    <dgm:cxn modelId="{CEFF0860-A007-4C76-A44A-6FDB02350100}" srcId="{2C52A9F0-ED11-43EB-8155-722574878CC5}" destId="{8E04E91D-9D72-4CF3-AA44-3862C543DA0C}" srcOrd="0" destOrd="0" parTransId="{7D24DD47-87A5-4F16-81D6-6B3AD7C3A33C}" sibTransId="{A4463200-D7E5-4C24-8AC3-87949197B98A}"/>
    <dgm:cxn modelId="{B8B28BA3-0AE8-4411-BABB-734CF60E64E4}" type="presParOf" srcId="{1913BF59-A1F8-4871-B601-D7EB517A809C}" destId="{FD4FFBB4-6832-44A1-B859-A32F3AD84B83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52A9F0-ED11-43EB-8155-722574878CC5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E04E91D-9D72-4CF3-AA44-3862C543DA0C}">
      <dgm:prSet custT="1"/>
      <dgm:spPr/>
      <dgm:t>
        <a:bodyPr/>
        <a:lstStyle/>
        <a:p>
          <a:pPr algn="ctr"/>
          <a:r>
            <a:rPr lang="ru-RU" sz="2000" b="0" i="0" dirty="0" err="1" smtClean="0"/>
            <a:t>Разаренова</a:t>
          </a:r>
          <a:r>
            <a:rPr lang="ru-RU" sz="2000" b="0" i="0" dirty="0" smtClean="0"/>
            <a:t> А.В., главный специалист МКУ «ЦНППМ г. Тулы»</a:t>
          </a:r>
          <a:endParaRPr lang="ru-RU" sz="2000" b="0" dirty="0"/>
        </a:p>
      </dgm:t>
    </dgm:pt>
    <dgm:pt modelId="{7D24DD47-87A5-4F16-81D6-6B3AD7C3A33C}" type="parTrans" cxnId="{CEFF0860-A007-4C76-A44A-6FDB02350100}">
      <dgm:prSet/>
      <dgm:spPr/>
      <dgm:t>
        <a:bodyPr/>
        <a:lstStyle/>
        <a:p>
          <a:endParaRPr lang="ru-RU"/>
        </a:p>
      </dgm:t>
    </dgm:pt>
    <dgm:pt modelId="{A4463200-D7E5-4C24-8AC3-87949197B98A}" type="sibTrans" cxnId="{CEFF0860-A007-4C76-A44A-6FDB02350100}">
      <dgm:prSet/>
      <dgm:spPr/>
      <dgm:t>
        <a:bodyPr/>
        <a:lstStyle/>
        <a:p>
          <a:endParaRPr lang="ru-RU"/>
        </a:p>
      </dgm:t>
    </dgm:pt>
    <dgm:pt modelId="{1913BF59-A1F8-4871-B601-D7EB517A809C}" type="pres">
      <dgm:prSet presAssocID="{2C52A9F0-ED11-43EB-8155-722574878C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4FFBB4-6832-44A1-B859-A32F3AD84B83}" type="pres">
      <dgm:prSet presAssocID="{8E04E91D-9D72-4CF3-AA44-3862C543DA0C}" presName="parentText" presStyleLbl="node1" presStyleIdx="0" presStyleCnt="1" custScaleX="911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F7C3E0-D63F-4B2F-BB09-82FAA5E9834F}" type="presOf" srcId="{8E04E91D-9D72-4CF3-AA44-3862C543DA0C}" destId="{FD4FFBB4-6832-44A1-B859-A32F3AD84B83}" srcOrd="0" destOrd="0" presId="urn:microsoft.com/office/officeart/2005/8/layout/vList2"/>
    <dgm:cxn modelId="{1DFD38E0-857B-4E77-8F7F-3214911F5D7F}" type="presOf" srcId="{2C52A9F0-ED11-43EB-8155-722574878CC5}" destId="{1913BF59-A1F8-4871-B601-D7EB517A809C}" srcOrd="0" destOrd="0" presId="urn:microsoft.com/office/officeart/2005/8/layout/vList2"/>
    <dgm:cxn modelId="{CEFF0860-A007-4C76-A44A-6FDB02350100}" srcId="{2C52A9F0-ED11-43EB-8155-722574878CC5}" destId="{8E04E91D-9D72-4CF3-AA44-3862C543DA0C}" srcOrd="0" destOrd="0" parTransId="{7D24DD47-87A5-4F16-81D6-6B3AD7C3A33C}" sibTransId="{A4463200-D7E5-4C24-8AC3-87949197B98A}"/>
    <dgm:cxn modelId="{9D002782-E4A6-4DF6-9611-0FC01C023B32}" type="presParOf" srcId="{1913BF59-A1F8-4871-B601-D7EB517A809C}" destId="{FD4FFBB4-6832-44A1-B859-A32F3AD84B83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FFBB4-6832-44A1-B859-A32F3AD84B83}">
      <dsp:nvSpPr>
        <dsp:cNvPr id="0" name=""/>
        <dsp:cNvSpPr/>
      </dsp:nvSpPr>
      <dsp:spPr>
        <a:xfrm>
          <a:off x="334752" y="9053"/>
          <a:ext cx="7732365" cy="936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25.03.2025</a:t>
          </a:r>
          <a:endParaRPr lang="ru-RU" sz="2000" b="0" kern="1200" dirty="0"/>
        </a:p>
      </dsp:txBody>
      <dsp:txXfrm>
        <a:off x="380444" y="54745"/>
        <a:ext cx="7640981" cy="8446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FFBB4-6832-44A1-B859-A32F3AD84B83}">
      <dsp:nvSpPr>
        <dsp:cNvPr id="0" name=""/>
        <dsp:cNvSpPr/>
      </dsp:nvSpPr>
      <dsp:spPr>
        <a:xfrm>
          <a:off x="377100" y="398"/>
          <a:ext cx="7732365" cy="9533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 smtClean="0"/>
            <a:t>Разаренова</a:t>
          </a:r>
          <a:r>
            <a:rPr lang="ru-RU" sz="2000" b="0" i="0" kern="1200" dirty="0" smtClean="0"/>
            <a:t> А.В., главный специалист МКУ «ЦНППМ г. Тулы»</a:t>
          </a:r>
          <a:endParaRPr lang="ru-RU" sz="2000" b="0" kern="1200" dirty="0"/>
        </a:p>
      </dsp:txBody>
      <dsp:txXfrm>
        <a:off x="423637" y="46935"/>
        <a:ext cx="7639291" cy="860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46197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9044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394eec96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6" name="Google Shape;106;gc394eec96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394eec96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gc394eec96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394eec96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gc394eec96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394eec96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gc394eec96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394eec96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gc394eec96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394eec96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gc394eec96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091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2" name="Google Shape;25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69273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9044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394eec96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gc394eec96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394eec96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gc394eec96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394eec96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gc394eec96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394eec96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gc394eec96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394eec96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gc394eec96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394eec96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gc394eec96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394eec96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gc394eec96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soo.ru/metodicheskie-posobiya-i-rekomendaczii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jpeg"/><Relationship Id="rId7" Type="http://schemas.openxmlformats.org/officeDocument/2006/relationships/hyperlink" Target="https://vk.com/cnppmtula7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cnppmtula" TargetMode="External"/><Relationship Id="rId5" Type="http://schemas.openxmlformats.org/officeDocument/2006/relationships/hyperlink" Target="https://cnppm71.ru/" TargetMode="External"/><Relationship Id="rId10" Type="http://schemas.openxmlformats.org/officeDocument/2006/relationships/image" Target="../media/image26.png"/><Relationship Id="rId4" Type="http://schemas.openxmlformats.org/officeDocument/2006/relationships/hyperlink" Target="mailto:cnppm_tula@tularegion.org" TargetMode="External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soo.ru/strategia203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682668" y="1579062"/>
            <a:ext cx="7734822" cy="191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 algn="ctr">
              <a:buSzPts val="3700"/>
            </a:pPr>
            <a:r>
              <a:rPr lang="ru-RU" sz="2700" b="1" dirty="0" smtClean="0">
                <a:solidFill>
                  <a:srgbClr val="EDF0F6"/>
                </a:solidFill>
                <a:latin typeface="Roboto" panose="02000000000000000000" pitchFamily="2" charset="0"/>
              </a:rPr>
              <a:t>Круглый </a:t>
            </a:r>
            <a:r>
              <a:rPr lang="ru-RU" sz="2700" b="1" dirty="0">
                <a:solidFill>
                  <a:srgbClr val="EDF0F6"/>
                </a:solidFill>
                <a:latin typeface="Roboto" panose="02000000000000000000" pitchFamily="2" charset="0"/>
              </a:rPr>
              <a:t>стол «Сетевое </a:t>
            </a:r>
            <a:r>
              <a:rPr lang="ru-RU" sz="2700" b="1" dirty="0" smtClean="0">
                <a:solidFill>
                  <a:srgbClr val="EDF0F6"/>
                </a:solidFill>
                <a:latin typeface="Roboto" panose="02000000000000000000" pitchFamily="2" charset="0"/>
              </a:rPr>
              <a:t>взаимодействие</a:t>
            </a:r>
          </a:p>
          <a:p>
            <a:pPr lvl="0" algn="ctr">
              <a:buSzPts val="3700"/>
            </a:pPr>
            <a:r>
              <a:rPr lang="ru-RU" sz="2700" b="1" dirty="0" smtClean="0">
                <a:solidFill>
                  <a:srgbClr val="EDF0F6"/>
                </a:solidFill>
                <a:latin typeface="Roboto" panose="02000000000000000000" pitchFamily="2" charset="0"/>
              </a:rPr>
              <a:t>в </a:t>
            </a:r>
            <a:r>
              <a:rPr lang="ru-RU" sz="2700" b="1" dirty="0">
                <a:solidFill>
                  <a:srgbClr val="EDF0F6"/>
                </a:solidFill>
                <a:latin typeface="Roboto" panose="02000000000000000000" pitchFamily="2" charset="0"/>
              </a:rPr>
              <a:t>образовательном пространстве: опыт использования инфраструктуры организаций, оснащенных в рамках регионального проекта “Современная школа”»</a:t>
            </a:r>
            <a:r>
              <a:rPr lang="ru-RU" sz="2600" b="1" dirty="0" smtClean="0">
                <a:solidFill>
                  <a:srgbClr val="EDF0F6"/>
                </a:solidFill>
                <a:latin typeface="Roboto" panose="02000000000000000000" pitchFamily="2" charset="0"/>
              </a:rPr>
              <a:t> </a:t>
            </a:r>
            <a:endParaRPr lang="ru-RU" sz="2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992D2377-C0A0-B661-7623-6E01831E55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3446196"/>
              </p:ext>
            </p:extLst>
          </p:nvPr>
        </p:nvGraphicFramePr>
        <p:xfrm>
          <a:off x="450525" y="3791259"/>
          <a:ext cx="8486567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949" y="444184"/>
            <a:ext cx="1438101" cy="58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/>
        </p:nvSpPr>
        <p:spPr>
          <a:xfrm>
            <a:off x="612626" y="559431"/>
            <a:ext cx="7918747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1555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431571" y="690955"/>
            <a:ext cx="8155593" cy="361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-RU" sz="1650" dirty="0" smtClean="0"/>
              <a:t>Увеличение </a:t>
            </a:r>
            <a:r>
              <a:rPr lang="ru-RU" sz="1650" b="1" dirty="0">
                <a:solidFill>
                  <a:srgbClr val="002060"/>
                </a:solidFill>
              </a:rPr>
              <a:t>до 35 процентов </a:t>
            </a:r>
            <a:r>
              <a:rPr lang="ru-RU" sz="1650" dirty="0"/>
              <a:t>доли выбравших </a:t>
            </a:r>
            <a:r>
              <a:rPr lang="ru-RU" sz="1650" b="1" dirty="0">
                <a:solidFill>
                  <a:srgbClr val="002060"/>
                </a:solidFill>
              </a:rPr>
              <a:t>единый государственный экзамен по профильным </a:t>
            </a:r>
            <a:r>
              <a:rPr lang="ru-RU" sz="1650" b="1" dirty="0" smtClean="0">
                <a:solidFill>
                  <a:srgbClr val="002060"/>
                </a:solidFill>
              </a:rPr>
              <a:t>математике и естественно-научным </a:t>
            </a:r>
            <a:r>
              <a:rPr lang="ru-RU" sz="1650" b="1" dirty="0">
                <a:solidFill>
                  <a:srgbClr val="002060"/>
                </a:solidFill>
              </a:rPr>
              <a:t>предметам</a:t>
            </a:r>
            <a:r>
              <a:rPr lang="ru-RU" sz="1650" dirty="0"/>
              <a:t> (химии, физике, биологии) (по сравнению с 2023 годом) </a:t>
            </a:r>
            <a:r>
              <a:rPr lang="ru-RU" sz="1650" dirty="0" smtClean="0"/>
              <a:t>            </a:t>
            </a:r>
            <a:r>
              <a:rPr lang="ru-RU" sz="1650" b="1" dirty="0" smtClean="0">
                <a:solidFill>
                  <a:srgbClr val="C00000"/>
                </a:solidFill>
              </a:rPr>
              <a:t>к </a:t>
            </a:r>
            <a:r>
              <a:rPr lang="ru-RU" sz="1650" b="1" dirty="0">
                <a:solidFill>
                  <a:srgbClr val="C00000"/>
                </a:solidFill>
              </a:rPr>
              <a:t>2030 году </a:t>
            </a:r>
          </a:p>
          <a:p>
            <a:endParaRPr lang="ru-RU" sz="1650" dirty="0"/>
          </a:p>
          <a:p>
            <a:r>
              <a:rPr lang="ru-RU" sz="1650" dirty="0" smtClean="0">
                <a:solidFill>
                  <a:schemeClr val="tx1"/>
                </a:solidFill>
              </a:rPr>
              <a:t>Совершенствование</a:t>
            </a:r>
            <a:r>
              <a:rPr lang="ru-RU" sz="1650" b="1" dirty="0" smtClean="0">
                <a:solidFill>
                  <a:srgbClr val="002060"/>
                </a:solidFill>
              </a:rPr>
              <a:t> системы олимпиад школьников, </a:t>
            </a:r>
            <a:r>
              <a:rPr lang="ru-RU" sz="1650" dirty="0" smtClean="0">
                <a:solidFill>
                  <a:schemeClr val="tx1"/>
                </a:solidFill>
              </a:rPr>
              <a:t>организация и проведение</a:t>
            </a:r>
            <a:r>
              <a:rPr lang="ru-RU" sz="1650" b="1" dirty="0" smtClean="0">
                <a:solidFill>
                  <a:srgbClr val="002060"/>
                </a:solidFill>
              </a:rPr>
              <a:t> специализированных профильных смен научной направленности, недель наук </a:t>
            </a:r>
            <a:r>
              <a:rPr lang="ru-RU" sz="1650" dirty="0" smtClean="0">
                <a:solidFill>
                  <a:schemeClr val="tx1"/>
                </a:solidFill>
              </a:rPr>
              <a:t>(ежегодно)</a:t>
            </a:r>
            <a:r>
              <a:rPr lang="ru-RU" sz="1650" b="1" dirty="0" smtClean="0">
                <a:solidFill>
                  <a:srgbClr val="002060"/>
                </a:solidFill>
              </a:rPr>
              <a:t>                                  </a:t>
            </a:r>
            <a:r>
              <a:rPr lang="ru-RU" sz="1650" b="1" dirty="0" smtClean="0">
                <a:solidFill>
                  <a:srgbClr val="C00000"/>
                </a:solidFill>
              </a:rPr>
              <a:t>с 2025 года</a:t>
            </a:r>
          </a:p>
          <a:p>
            <a:endParaRPr lang="ru-RU" sz="1650" b="1" dirty="0" smtClean="0">
              <a:solidFill>
                <a:srgbClr val="002060"/>
              </a:solidFill>
            </a:endParaRPr>
          </a:p>
          <a:p>
            <a:r>
              <a:rPr lang="ru-RU" sz="1650" b="1" dirty="0" smtClean="0">
                <a:solidFill>
                  <a:srgbClr val="002060"/>
                </a:solidFill>
              </a:rPr>
              <a:t>Обязательные </a:t>
            </a:r>
            <a:r>
              <a:rPr lang="ru-RU" sz="1650" b="1" dirty="0">
                <a:solidFill>
                  <a:srgbClr val="002060"/>
                </a:solidFill>
              </a:rPr>
              <a:t>вступительные испытания </a:t>
            </a:r>
            <a:r>
              <a:rPr lang="ru-RU" sz="1650" dirty="0"/>
              <a:t>по профилям педагогической подготовки, в том числе по </a:t>
            </a:r>
            <a:r>
              <a:rPr lang="ru-RU" sz="1650" dirty="0" smtClean="0"/>
              <a:t>математике, физике, химии </a:t>
            </a:r>
            <a:r>
              <a:rPr lang="ru-RU" sz="1650" dirty="0"/>
              <a:t>и биологии, при приеме на направления подготовки (специальности) высшего образования в области образования и педагогики 	</a:t>
            </a:r>
            <a:r>
              <a:rPr lang="ru-RU" sz="1650" dirty="0" smtClean="0"/>
              <a:t>                                                            </a:t>
            </a:r>
            <a:r>
              <a:rPr lang="ru-RU" sz="1650" b="1" dirty="0" smtClean="0">
                <a:solidFill>
                  <a:srgbClr val="C00000"/>
                </a:solidFill>
              </a:rPr>
              <a:t>с 2027 года</a:t>
            </a:r>
          </a:p>
          <a:p>
            <a:endParaRPr lang="ru-RU" sz="1650" b="1" dirty="0" smtClean="0">
              <a:solidFill>
                <a:srgbClr val="C00000"/>
              </a:solidFill>
            </a:endParaRPr>
          </a:p>
          <a:p>
            <a:r>
              <a:rPr lang="ru-RU" sz="1650" b="1" dirty="0" smtClean="0">
                <a:solidFill>
                  <a:schemeClr val="accent5">
                    <a:lumMod val="50000"/>
                  </a:schemeClr>
                </a:solidFill>
              </a:rPr>
              <a:t>Обязательное вступительное испытание по физике </a:t>
            </a:r>
            <a:r>
              <a:rPr lang="ru-RU" sz="1650" dirty="0" smtClean="0">
                <a:solidFill>
                  <a:schemeClr val="tx1"/>
                </a:solidFill>
              </a:rPr>
              <a:t>при приеме на все инженерные направления подготовки (специальности) высшего образования </a:t>
            </a:r>
          </a:p>
          <a:p>
            <a:r>
              <a:rPr lang="ru-RU" sz="1650" dirty="0">
                <a:solidFill>
                  <a:schemeClr val="tx1"/>
                </a:solidFill>
              </a:rPr>
              <a:t> </a:t>
            </a:r>
            <a:r>
              <a:rPr lang="ru-RU" sz="1650" dirty="0" smtClean="0">
                <a:solidFill>
                  <a:schemeClr val="tx1"/>
                </a:solidFill>
              </a:rPr>
              <a:t>                                                                                                          </a:t>
            </a:r>
            <a:r>
              <a:rPr lang="ru-RU" sz="1650" b="1" dirty="0" smtClean="0">
                <a:solidFill>
                  <a:srgbClr val="C00000"/>
                </a:solidFill>
              </a:rPr>
              <a:t>с 2026 года</a:t>
            </a:r>
            <a:endParaRPr lang="ru-RU" sz="1650" b="1" dirty="0">
              <a:solidFill>
                <a:srgbClr val="C00000"/>
              </a:solidFill>
            </a:endParaRPr>
          </a:p>
          <a:p>
            <a:endParaRPr lang="ru-RU" sz="1700" b="1" dirty="0">
              <a:solidFill>
                <a:srgbClr val="C00000"/>
              </a:solidFill>
            </a:endParaRPr>
          </a:p>
          <a:p>
            <a:endParaRPr lang="ru-RU" sz="1700" b="1" dirty="0" smtClean="0">
              <a:solidFill>
                <a:srgbClr val="C00000"/>
              </a:solidFill>
            </a:endParaRPr>
          </a:p>
          <a:p>
            <a:endParaRPr lang="ru-RU" sz="1700" b="1" dirty="0">
              <a:solidFill>
                <a:srgbClr val="C00000"/>
              </a:solidFill>
            </a:endParaRPr>
          </a:p>
          <a:p>
            <a:endParaRPr lang="ru-RU" sz="1800" dirty="0"/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5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/>
        </p:nvSpPr>
        <p:spPr>
          <a:xfrm>
            <a:off x="612626" y="559431"/>
            <a:ext cx="7918747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1555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20;p19"/>
          <p:cNvSpPr txBox="1"/>
          <p:nvPr/>
        </p:nvSpPr>
        <p:spPr>
          <a:xfrm>
            <a:off x="612625" y="811301"/>
            <a:ext cx="8155593" cy="332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-RU" sz="1700" b="1" dirty="0">
                <a:solidFill>
                  <a:srgbClr val="002060"/>
                </a:solidFill>
              </a:rPr>
              <a:t>Повышение качества </a:t>
            </a:r>
            <a:r>
              <a:rPr lang="ru-RU" sz="1700" b="1" dirty="0" smtClean="0">
                <a:solidFill>
                  <a:srgbClr val="002060"/>
                </a:solidFill>
              </a:rPr>
              <a:t>математического и естественно-научного образования:</a:t>
            </a:r>
          </a:p>
          <a:p>
            <a:endParaRPr lang="ru-RU" sz="1700" b="1" dirty="0">
              <a:solidFill>
                <a:srgbClr val="002060"/>
              </a:solidFill>
            </a:endParaRPr>
          </a:p>
          <a:p>
            <a:r>
              <a:rPr lang="ru-RU" sz="1700" b="1" dirty="0" smtClean="0">
                <a:solidFill>
                  <a:srgbClr val="002060"/>
                </a:solidFill>
              </a:rPr>
              <a:t>Актуализация концепции преподавания </a:t>
            </a:r>
            <a:r>
              <a:rPr lang="ru-RU" sz="1700" dirty="0" smtClean="0">
                <a:solidFill>
                  <a:srgbClr val="002060"/>
                </a:solidFill>
              </a:rPr>
              <a:t>математики</a:t>
            </a:r>
            <a:r>
              <a:rPr lang="ru-RU" sz="1700" b="1" dirty="0" smtClean="0">
                <a:solidFill>
                  <a:srgbClr val="002060"/>
                </a:solidFill>
              </a:rPr>
              <a:t> </a:t>
            </a:r>
            <a:r>
              <a:rPr lang="ru-RU" sz="1700" dirty="0" smtClean="0">
                <a:solidFill>
                  <a:srgbClr val="002060"/>
                </a:solidFill>
              </a:rPr>
              <a:t>и</a:t>
            </a:r>
            <a:r>
              <a:rPr lang="ru-RU" sz="1700" b="1" dirty="0" smtClean="0">
                <a:solidFill>
                  <a:srgbClr val="002060"/>
                </a:solidFill>
              </a:rPr>
              <a:t> </a:t>
            </a:r>
            <a:r>
              <a:rPr lang="ru-RU" sz="1700" dirty="0" smtClean="0"/>
              <a:t>естественно-научных предметов на всех уровнях образования </a:t>
            </a:r>
            <a:r>
              <a:rPr lang="ru-RU" sz="1700" dirty="0"/>
              <a:t>	</a:t>
            </a:r>
            <a:r>
              <a:rPr lang="ru-RU" sz="1700" dirty="0" smtClean="0"/>
              <a:t>                               </a:t>
            </a:r>
            <a:r>
              <a:rPr lang="ru-RU" sz="1700" b="1" dirty="0" smtClean="0">
                <a:solidFill>
                  <a:srgbClr val="C00000"/>
                </a:solidFill>
              </a:rPr>
              <a:t>в 2025 году</a:t>
            </a:r>
          </a:p>
          <a:p>
            <a:endParaRPr lang="ru-RU" sz="1700" b="1" dirty="0" smtClean="0">
              <a:solidFill>
                <a:srgbClr val="C00000"/>
              </a:solidFill>
            </a:endParaRPr>
          </a:p>
          <a:p>
            <a:endParaRPr lang="ru-RU" sz="1700" b="1" dirty="0">
              <a:solidFill>
                <a:srgbClr val="C00000"/>
              </a:solidFill>
            </a:endParaRPr>
          </a:p>
          <a:p>
            <a:r>
              <a:rPr lang="ru-RU" sz="1700" b="1" dirty="0">
                <a:solidFill>
                  <a:srgbClr val="002060"/>
                </a:solidFill>
              </a:rPr>
              <a:t>Обновление ФГОС и федеральных основных общеобразовательных программ в части учебных предметов "Окружающий мир", "Математика", "Физика", "Химия" и "Биология"     </a:t>
            </a:r>
            <a:r>
              <a:rPr lang="ru-RU" sz="1700" b="1" dirty="0" smtClean="0">
                <a:solidFill>
                  <a:srgbClr val="002060"/>
                </a:solidFill>
              </a:rPr>
              <a:t>                                            </a:t>
            </a:r>
            <a:r>
              <a:rPr lang="ru-RU" sz="1700" b="1" dirty="0" smtClean="0">
                <a:solidFill>
                  <a:srgbClr val="C00000"/>
                </a:solidFill>
              </a:rPr>
              <a:t>в </a:t>
            </a:r>
            <a:r>
              <a:rPr lang="ru-RU" sz="1700" b="1" dirty="0">
                <a:solidFill>
                  <a:srgbClr val="C00000"/>
                </a:solidFill>
              </a:rPr>
              <a:t>2026 году</a:t>
            </a:r>
            <a:endParaRPr lang="ru-RU" sz="1700" dirty="0"/>
          </a:p>
          <a:p>
            <a:endParaRPr lang="ru-RU" sz="1700" dirty="0" smtClean="0"/>
          </a:p>
          <a:p>
            <a:endParaRPr lang="ru-RU" sz="1700" dirty="0"/>
          </a:p>
          <a:p>
            <a:r>
              <a:rPr lang="ru-RU" sz="1700" dirty="0" smtClean="0"/>
              <a:t>Создание </a:t>
            </a:r>
            <a:r>
              <a:rPr lang="ru-RU" sz="1700" b="1" dirty="0" smtClean="0">
                <a:solidFill>
                  <a:srgbClr val="002060"/>
                </a:solidFill>
              </a:rPr>
              <a:t>новых учебников и учебно-методических пособий</a:t>
            </a:r>
          </a:p>
          <a:p>
            <a:r>
              <a:rPr lang="ru-RU" sz="1700" dirty="0" smtClean="0"/>
              <a:t>по математике, физике, химии, биологии                                       </a:t>
            </a:r>
            <a:r>
              <a:rPr lang="ru-RU" sz="1700" b="1" dirty="0" smtClean="0">
                <a:solidFill>
                  <a:srgbClr val="C00000"/>
                </a:solidFill>
              </a:rPr>
              <a:t>к 2027 </a:t>
            </a:r>
            <a:r>
              <a:rPr lang="ru-RU" sz="1700" b="1" dirty="0">
                <a:solidFill>
                  <a:srgbClr val="C00000"/>
                </a:solidFill>
              </a:rPr>
              <a:t>году </a:t>
            </a:r>
          </a:p>
          <a:p>
            <a:endParaRPr lang="ru-RU" sz="1700" dirty="0"/>
          </a:p>
          <a:p>
            <a:r>
              <a:rPr lang="ru-RU" sz="1700" dirty="0"/>
              <a:t>	</a:t>
            </a:r>
            <a:endParaRPr lang="ru-RU" sz="1700" b="1" dirty="0">
              <a:solidFill>
                <a:srgbClr val="C00000"/>
              </a:solidFill>
            </a:endParaRPr>
          </a:p>
          <a:p>
            <a:endParaRPr lang="ru-RU" sz="1800" dirty="0"/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9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/>
        </p:nvSpPr>
        <p:spPr>
          <a:xfrm>
            <a:off x="612626" y="559431"/>
            <a:ext cx="7918747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1555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20;p19"/>
          <p:cNvSpPr txBox="1"/>
          <p:nvPr/>
        </p:nvSpPr>
        <p:spPr>
          <a:xfrm>
            <a:off x="612625" y="950931"/>
            <a:ext cx="8243275" cy="332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-RU" sz="1800" b="1" dirty="0">
                <a:solidFill>
                  <a:srgbClr val="002060"/>
                </a:solidFill>
              </a:rPr>
              <a:t>Повышение качества </a:t>
            </a:r>
            <a:r>
              <a:rPr lang="ru-RU" sz="1800" b="1" dirty="0" smtClean="0">
                <a:solidFill>
                  <a:srgbClr val="002060"/>
                </a:solidFill>
              </a:rPr>
              <a:t>математического и естественно-научного образования:</a:t>
            </a:r>
          </a:p>
          <a:p>
            <a:endParaRPr lang="ru-RU" sz="1800" b="1" dirty="0">
              <a:solidFill>
                <a:srgbClr val="002060"/>
              </a:solidFill>
            </a:endParaRPr>
          </a:p>
          <a:p>
            <a:r>
              <a:rPr lang="ru-RU" sz="1800" dirty="0" smtClean="0"/>
              <a:t>Разработка методических материалов для углубленного и профильного изучения математики физики, химии, биологии (ежегодно)        </a:t>
            </a:r>
            <a:r>
              <a:rPr lang="ru-RU" sz="1800" b="1" dirty="0" smtClean="0">
                <a:solidFill>
                  <a:srgbClr val="C00000"/>
                </a:solidFill>
              </a:rPr>
              <a:t>с 2024 года </a:t>
            </a:r>
          </a:p>
          <a:p>
            <a:endParaRPr lang="ru-RU" sz="1800" b="1" dirty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Портал «Единое содержание общего образования» </a:t>
            </a:r>
            <a:r>
              <a:rPr lang="ru-RU" sz="1800" dirty="0"/>
              <a:t>	</a:t>
            </a:r>
            <a:endParaRPr lang="ru-RU" sz="1800" dirty="0" smtClean="0"/>
          </a:p>
          <a:p>
            <a:r>
              <a:rPr lang="en-US" sz="1800" dirty="0">
                <a:hlinkClick r:id="rId4"/>
              </a:rPr>
              <a:t>https://edsoo.ru/metodicheskie-posobiya-i-rekomendaczii</a:t>
            </a:r>
            <a:r>
              <a:rPr lang="en-US" sz="1800" dirty="0" smtClean="0">
                <a:hlinkClick r:id="rId4"/>
              </a:rPr>
              <a:t>/</a:t>
            </a:r>
            <a:endParaRPr lang="ru-RU" sz="1800" dirty="0" smtClean="0"/>
          </a:p>
          <a:p>
            <a:r>
              <a:rPr lang="ru-RU" sz="1800" dirty="0"/>
              <a:t>Учебно-методическое обеспечение процессов преподавания химии, биологии, физики на уровнях основного общего и среднего общего образования с </a:t>
            </a:r>
            <a:r>
              <a:rPr lang="ru-RU" sz="1800" b="1" dirty="0"/>
              <a:t>включением дополнительного инженерного компонента </a:t>
            </a:r>
            <a:endParaRPr lang="ru-RU" sz="1800" b="1" dirty="0" smtClean="0"/>
          </a:p>
          <a:p>
            <a:r>
              <a:rPr lang="ru-RU" sz="1800" dirty="0" smtClean="0"/>
              <a:t>(возможности </a:t>
            </a:r>
            <a:r>
              <a:rPr lang="ru-RU" sz="1800" dirty="0"/>
              <a:t>включения дополнительного инженерного компонента в содержание </a:t>
            </a:r>
            <a:r>
              <a:rPr lang="ru-RU" sz="1800" dirty="0" smtClean="0"/>
              <a:t>учебных предметов «</a:t>
            </a:r>
            <a:r>
              <a:rPr lang="ru-RU" sz="1800" dirty="0"/>
              <a:t>Химия</a:t>
            </a:r>
            <a:r>
              <a:rPr lang="ru-RU" sz="1800" dirty="0" smtClean="0"/>
              <a:t>», «Биология», «Физика» на примере изучения отдельных тем) </a:t>
            </a:r>
            <a:endParaRPr lang="ru-RU" sz="1800" dirty="0"/>
          </a:p>
          <a:p>
            <a:endParaRPr lang="ru-RU" sz="1800" dirty="0"/>
          </a:p>
          <a:p>
            <a:endParaRPr lang="ru-RU" sz="1800" dirty="0" smtClean="0"/>
          </a:p>
          <a:p>
            <a:r>
              <a:rPr lang="ru-RU" sz="1800" dirty="0" smtClean="0"/>
              <a:t>Увеличение </a:t>
            </a:r>
            <a:r>
              <a:rPr lang="ru-RU" sz="1800" b="1" dirty="0" smtClean="0">
                <a:solidFill>
                  <a:srgbClr val="002060"/>
                </a:solidFill>
              </a:rPr>
              <a:t>до </a:t>
            </a:r>
            <a:r>
              <a:rPr lang="ru-RU" sz="1800" b="1" dirty="0">
                <a:solidFill>
                  <a:srgbClr val="002060"/>
                </a:solidFill>
              </a:rPr>
              <a:t>30 процентов </a:t>
            </a:r>
            <a:r>
              <a:rPr lang="ru-RU" sz="1800" dirty="0" smtClean="0"/>
              <a:t>доли </a:t>
            </a:r>
            <a:r>
              <a:rPr lang="ru-RU" sz="1800" b="1" dirty="0">
                <a:solidFill>
                  <a:srgbClr val="002060"/>
                </a:solidFill>
              </a:rPr>
              <a:t>учителей </a:t>
            </a:r>
            <a:r>
              <a:rPr lang="ru-RU" sz="1800" b="1" dirty="0" smtClean="0">
                <a:solidFill>
                  <a:srgbClr val="002060"/>
                </a:solidFill>
              </a:rPr>
              <a:t>физики</a:t>
            </a:r>
            <a:r>
              <a:rPr lang="ru-RU" sz="1800" b="1" dirty="0">
                <a:solidFill>
                  <a:srgbClr val="002060"/>
                </a:solidFill>
              </a:rPr>
              <a:t>, химии и биологии в возрасте до 35 лет</a:t>
            </a:r>
            <a:r>
              <a:rPr lang="ru-RU" sz="1800" dirty="0"/>
              <a:t> (по сравнению с 2023 годом) 	</a:t>
            </a:r>
          </a:p>
          <a:p>
            <a:pPr algn="just"/>
            <a:r>
              <a:rPr lang="ru-RU" sz="1800" b="1" dirty="0" smtClean="0">
                <a:solidFill>
                  <a:srgbClr val="C00000"/>
                </a:solidFill>
              </a:rPr>
              <a:t>                                                                                                        к </a:t>
            </a:r>
            <a:r>
              <a:rPr lang="ru-RU" sz="1800" b="1" dirty="0">
                <a:solidFill>
                  <a:srgbClr val="C00000"/>
                </a:solidFill>
              </a:rPr>
              <a:t>2030 </a:t>
            </a:r>
            <a:r>
              <a:rPr lang="ru-RU" sz="1800" b="1" dirty="0" smtClean="0">
                <a:solidFill>
                  <a:srgbClr val="C00000"/>
                </a:solidFill>
              </a:rPr>
              <a:t>году</a:t>
            </a:r>
          </a:p>
          <a:p>
            <a:pPr algn="just"/>
            <a:endParaRPr lang="ru-RU" sz="1800" b="1" dirty="0">
              <a:solidFill>
                <a:srgbClr val="C00000"/>
              </a:solidFill>
            </a:endParaRPr>
          </a:p>
          <a:p>
            <a:pPr algn="just"/>
            <a:r>
              <a:rPr lang="ru-RU" sz="1800" dirty="0"/>
              <a:t>Проведение </a:t>
            </a:r>
            <a:r>
              <a:rPr lang="ru-RU" sz="1800" b="1" dirty="0">
                <a:solidFill>
                  <a:srgbClr val="002060"/>
                </a:solidFill>
              </a:rPr>
              <a:t>съездов учителей </a:t>
            </a:r>
            <a:r>
              <a:rPr lang="ru-RU" sz="1800" b="1" dirty="0" smtClean="0">
                <a:solidFill>
                  <a:srgbClr val="002060"/>
                </a:solidFill>
              </a:rPr>
              <a:t>физики</a:t>
            </a:r>
            <a:r>
              <a:rPr lang="ru-RU" sz="1800" b="1" dirty="0">
                <a:solidFill>
                  <a:srgbClr val="002060"/>
                </a:solidFill>
              </a:rPr>
              <a:t>, химии и </a:t>
            </a:r>
            <a:r>
              <a:rPr lang="ru-RU" sz="1800" b="1" dirty="0" smtClean="0">
                <a:solidFill>
                  <a:srgbClr val="002060"/>
                </a:solidFill>
              </a:rPr>
              <a:t>биологии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(ежегодно)</a:t>
            </a:r>
            <a:r>
              <a:rPr lang="ru-RU" sz="1800" b="1" dirty="0" smtClean="0">
                <a:solidFill>
                  <a:srgbClr val="002060"/>
                </a:solidFill>
              </a:rPr>
              <a:t>                                                                              </a:t>
            </a:r>
            <a:r>
              <a:rPr lang="ru-RU" sz="1800" b="1" dirty="0" smtClean="0">
                <a:solidFill>
                  <a:srgbClr val="C00000"/>
                </a:solidFill>
              </a:rPr>
              <a:t>с 2024 года</a:t>
            </a:r>
            <a:r>
              <a:rPr lang="ru-RU" sz="1800" dirty="0"/>
              <a:t>	</a:t>
            </a:r>
          </a:p>
          <a:p>
            <a:pPr algn="just"/>
            <a:endParaRPr lang="ru-RU" sz="1800" dirty="0"/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/>
        </p:nvSpPr>
        <p:spPr>
          <a:xfrm>
            <a:off x="612626" y="559431"/>
            <a:ext cx="7918747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1555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20;p19"/>
          <p:cNvSpPr txBox="1"/>
          <p:nvPr/>
        </p:nvSpPr>
        <p:spPr>
          <a:xfrm>
            <a:off x="247651" y="950931"/>
            <a:ext cx="8705850" cy="332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Совершенствование системы управления качеством математического и естественно-научного образования:</a:t>
            </a:r>
          </a:p>
          <a:p>
            <a:endParaRPr lang="ru-RU" sz="1800" b="1" dirty="0">
              <a:solidFill>
                <a:srgbClr val="002060"/>
              </a:solidFill>
            </a:endParaRPr>
          </a:p>
          <a:p>
            <a:r>
              <a:rPr lang="ru-RU" sz="1800" dirty="0" smtClean="0"/>
              <a:t>Разработка предложений по совершенствованию заданий ГИА по образовательным программам основного общего и среднего общего образования по математике, физике, химии, биологии (ежегодно) </a:t>
            </a:r>
            <a:r>
              <a:rPr lang="ru-RU" sz="1800" b="1" dirty="0" smtClean="0">
                <a:solidFill>
                  <a:srgbClr val="C00000"/>
                </a:solidFill>
              </a:rPr>
              <a:t>с 2024 года </a:t>
            </a:r>
          </a:p>
          <a:p>
            <a:endParaRPr lang="ru-RU" sz="1800" b="1" dirty="0">
              <a:solidFill>
                <a:srgbClr val="C00000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Совершенствование системы ГИА по математике, физике, химии, биологии, включая разработку предложений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по обязательной сдаче экзамена по физике, химии или биологии на выбор обучающегося, завершающего освоение образовательной программы основного общего образования</a:t>
            </a:r>
            <a:r>
              <a:rPr lang="ru-RU" sz="1800" dirty="0">
                <a:solidFill>
                  <a:schemeClr val="tx1"/>
                </a:solidFill>
              </a:rPr>
              <a:t>	</a:t>
            </a:r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                                         </a:t>
            </a:r>
            <a:r>
              <a:rPr lang="ru-RU" sz="1800" b="1" dirty="0" smtClean="0">
                <a:solidFill>
                  <a:srgbClr val="C00000"/>
                </a:solidFill>
              </a:rPr>
              <a:t>2027 год 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2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/>
        </p:nvSpPr>
        <p:spPr>
          <a:xfrm>
            <a:off x="612626" y="559431"/>
            <a:ext cx="7918747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1555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612626" y="950931"/>
            <a:ext cx="8049122" cy="332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-RU" sz="1800" b="1" dirty="0">
                <a:solidFill>
                  <a:srgbClr val="002060"/>
                </a:solidFill>
              </a:rPr>
              <a:t>Повышение качества </a:t>
            </a:r>
            <a:r>
              <a:rPr lang="ru-RU" sz="1800" b="1" dirty="0" smtClean="0">
                <a:solidFill>
                  <a:srgbClr val="002060"/>
                </a:solidFill>
              </a:rPr>
              <a:t>математического и естественно-научного образования:</a:t>
            </a:r>
          </a:p>
          <a:p>
            <a:endParaRPr lang="ru-RU" sz="1800" b="1" dirty="0">
              <a:solidFill>
                <a:srgbClr val="002060"/>
              </a:solidFill>
            </a:endParaRPr>
          </a:p>
          <a:p>
            <a:r>
              <a:rPr lang="ru-RU" sz="1800" dirty="0" smtClean="0"/>
              <a:t>Обеспечение </a:t>
            </a:r>
            <a:r>
              <a:rPr lang="ru-RU" sz="1800" b="1" dirty="0" smtClean="0">
                <a:solidFill>
                  <a:schemeClr val="tx1"/>
                </a:solidFill>
              </a:rPr>
              <a:t>повышения </a:t>
            </a:r>
            <a:r>
              <a:rPr lang="ru-RU" sz="1800" b="1" dirty="0">
                <a:solidFill>
                  <a:schemeClr val="tx1"/>
                </a:solidFill>
              </a:rPr>
              <a:t>квалификации </a:t>
            </a:r>
            <a:r>
              <a:rPr lang="ru-RU" sz="1800" b="1" dirty="0" smtClean="0">
                <a:solidFill>
                  <a:schemeClr val="tx1"/>
                </a:solidFill>
              </a:rPr>
              <a:t>учителей математики и естественно-научных предметов</a:t>
            </a:r>
            <a:r>
              <a:rPr lang="ru-RU" sz="1800" dirty="0" smtClean="0"/>
              <a:t> и практической подготовки студентов в форме стажировок на базе </a:t>
            </a:r>
            <a:r>
              <a:rPr lang="ru-RU" sz="1800" dirty="0" err="1" smtClean="0"/>
              <a:t>стажировочных</a:t>
            </a:r>
            <a:r>
              <a:rPr lang="ru-RU" sz="1800" dirty="0" smtClean="0"/>
              <a:t> площадок (ежегодно)  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                                                                                               </a:t>
            </a:r>
            <a:r>
              <a:rPr lang="ru-RU" sz="1800" dirty="0" smtClean="0"/>
              <a:t>    </a:t>
            </a:r>
            <a:r>
              <a:rPr lang="ru-RU" sz="1800" b="1" dirty="0" smtClean="0">
                <a:solidFill>
                  <a:srgbClr val="C00000"/>
                </a:solidFill>
              </a:rPr>
              <a:t>с 2025 года </a:t>
            </a:r>
            <a:r>
              <a:rPr lang="ru-RU" sz="1800" dirty="0" smtClean="0"/>
              <a:t>Увеличение </a:t>
            </a:r>
            <a:r>
              <a:rPr lang="ru-RU" sz="1800" b="1" dirty="0" smtClean="0">
                <a:solidFill>
                  <a:srgbClr val="002060"/>
                </a:solidFill>
              </a:rPr>
              <a:t>до </a:t>
            </a:r>
            <a:r>
              <a:rPr lang="ru-RU" sz="1800" b="1" dirty="0">
                <a:solidFill>
                  <a:srgbClr val="002060"/>
                </a:solidFill>
              </a:rPr>
              <a:t>30 процентов </a:t>
            </a:r>
            <a:r>
              <a:rPr lang="ru-RU" sz="1800" dirty="0" smtClean="0"/>
              <a:t>доли </a:t>
            </a:r>
            <a:r>
              <a:rPr lang="ru-RU" sz="1800" b="1" dirty="0">
                <a:solidFill>
                  <a:srgbClr val="002060"/>
                </a:solidFill>
              </a:rPr>
              <a:t>учителей </a:t>
            </a:r>
            <a:r>
              <a:rPr lang="ru-RU" sz="1800" b="1" dirty="0" smtClean="0">
                <a:solidFill>
                  <a:srgbClr val="002060"/>
                </a:solidFill>
              </a:rPr>
              <a:t>математики, физики</a:t>
            </a:r>
            <a:r>
              <a:rPr lang="ru-RU" sz="1800" b="1" dirty="0">
                <a:solidFill>
                  <a:srgbClr val="002060"/>
                </a:solidFill>
              </a:rPr>
              <a:t>, химии и биологии в возрасте до 35 лет</a:t>
            </a:r>
            <a:r>
              <a:rPr lang="ru-RU" sz="1800" dirty="0"/>
              <a:t> (по сравнению с 2023 годом) 	</a:t>
            </a:r>
            <a:r>
              <a:rPr lang="ru-RU" sz="1800" b="1" dirty="0" smtClean="0">
                <a:solidFill>
                  <a:srgbClr val="C00000"/>
                </a:solidFill>
              </a:rPr>
              <a:t>                                                                                    </a:t>
            </a:r>
            <a:r>
              <a:rPr lang="ru-RU" sz="1800" b="1" dirty="0" smtClean="0">
                <a:solidFill>
                  <a:srgbClr val="C00000"/>
                </a:solidFill>
              </a:rPr>
              <a:t>     к </a:t>
            </a:r>
            <a:r>
              <a:rPr lang="ru-RU" sz="1800" b="1" dirty="0">
                <a:solidFill>
                  <a:srgbClr val="C00000"/>
                </a:solidFill>
              </a:rPr>
              <a:t>2030 </a:t>
            </a:r>
            <a:r>
              <a:rPr lang="ru-RU" sz="1800" b="1" dirty="0" smtClean="0">
                <a:solidFill>
                  <a:srgbClr val="C00000"/>
                </a:solidFill>
              </a:rPr>
              <a:t>году</a:t>
            </a:r>
          </a:p>
          <a:p>
            <a:pPr algn="just"/>
            <a:r>
              <a:rPr lang="ru-RU" sz="1800" dirty="0" smtClean="0"/>
              <a:t>Проведение </a:t>
            </a:r>
            <a:r>
              <a:rPr lang="ru-RU" sz="1800" b="1" dirty="0">
                <a:solidFill>
                  <a:srgbClr val="002060"/>
                </a:solidFill>
              </a:rPr>
              <a:t>съездов учителей </a:t>
            </a:r>
            <a:r>
              <a:rPr lang="ru-RU" sz="1800" b="1" dirty="0" smtClean="0">
                <a:solidFill>
                  <a:srgbClr val="002060"/>
                </a:solidFill>
              </a:rPr>
              <a:t>математики, физики</a:t>
            </a:r>
            <a:r>
              <a:rPr lang="ru-RU" sz="1800" b="1" dirty="0">
                <a:solidFill>
                  <a:srgbClr val="002060"/>
                </a:solidFill>
              </a:rPr>
              <a:t>, химии и </a:t>
            </a:r>
            <a:r>
              <a:rPr lang="ru-RU" sz="1800" b="1" dirty="0" smtClean="0">
                <a:solidFill>
                  <a:srgbClr val="002060"/>
                </a:solidFill>
              </a:rPr>
              <a:t>биологии </a:t>
            </a:r>
            <a:r>
              <a:rPr lang="ru-RU" sz="1800" dirty="0" smtClean="0">
                <a:solidFill>
                  <a:schemeClr val="tx1"/>
                </a:solidFill>
              </a:rPr>
              <a:t>(ежегодно)</a:t>
            </a:r>
            <a:r>
              <a:rPr lang="ru-RU" sz="1800" b="1" dirty="0" smtClean="0">
                <a:solidFill>
                  <a:srgbClr val="002060"/>
                </a:solidFill>
              </a:rPr>
              <a:t>                                                       </a:t>
            </a:r>
            <a:r>
              <a:rPr lang="ru-RU" sz="1800" b="1" dirty="0" smtClean="0">
                <a:solidFill>
                  <a:srgbClr val="002060"/>
                </a:solidFill>
              </a:rPr>
              <a:t>    </a:t>
            </a:r>
            <a:r>
              <a:rPr lang="ru-RU" sz="1800" b="1" dirty="0" smtClean="0">
                <a:solidFill>
                  <a:srgbClr val="C00000"/>
                </a:solidFill>
              </a:rPr>
              <a:t>с 2024 года</a:t>
            </a:r>
            <a:r>
              <a:rPr lang="ru-RU" sz="1800" dirty="0"/>
              <a:t>	</a:t>
            </a:r>
          </a:p>
          <a:p>
            <a:pPr algn="just"/>
            <a:endParaRPr lang="ru-RU" sz="1800" dirty="0"/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/>
        </p:nvSpPr>
        <p:spPr>
          <a:xfrm>
            <a:off x="612626" y="559431"/>
            <a:ext cx="7918747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1555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612626" y="1103331"/>
            <a:ext cx="8049122" cy="332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Приказ министерства образования Тульской области от 16.01.2025 № 30 «Об утверждении плана мероприятий региональных и межмуниципальных уровней на 2025 год по повышению качества математического и естественно-научного образования в Тульской области и регионального плана недель наук на 2025 год</a:t>
            </a:r>
            <a:r>
              <a:rPr lang="ru-RU" sz="1800" b="1" dirty="0" smtClean="0">
                <a:solidFill>
                  <a:srgbClr val="002060"/>
                </a:solidFill>
              </a:rPr>
              <a:t>»</a:t>
            </a:r>
          </a:p>
          <a:p>
            <a:endParaRPr lang="ru-RU" sz="1800" b="1" dirty="0">
              <a:solidFill>
                <a:srgbClr val="002060"/>
              </a:solidFill>
            </a:endParaRPr>
          </a:p>
          <a:p>
            <a:r>
              <a:rPr lang="ru-RU" sz="1800" dirty="0" smtClean="0">
                <a:solidFill>
                  <a:srgbClr val="002060"/>
                </a:solidFill>
              </a:rPr>
              <a:t>- предоставление в министерство образования Тульской области отчета об исполнении плана </a:t>
            </a:r>
            <a:r>
              <a:rPr lang="ru-RU" sz="1800" b="1" dirty="0" smtClean="0">
                <a:solidFill>
                  <a:srgbClr val="FF0000"/>
                </a:solidFill>
              </a:rPr>
              <a:t>в срок до 15.01.2026 </a:t>
            </a:r>
            <a:endParaRPr lang="ru-RU" sz="1800" b="1" dirty="0" smtClean="0">
              <a:solidFill>
                <a:srgbClr val="FF0000"/>
              </a:solidFill>
            </a:endParaRPr>
          </a:p>
          <a:p>
            <a:endParaRPr lang="ru-RU" sz="1800" b="1" dirty="0">
              <a:solidFill>
                <a:srgbClr val="002060"/>
              </a:solidFill>
            </a:endParaRPr>
          </a:p>
          <a:p>
            <a:endParaRPr lang="ru-RU" sz="1800" dirty="0"/>
          </a:p>
          <a:p>
            <a:pPr algn="just"/>
            <a:r>
              <a:rPr lang="ru-RU" sz="1800" dirty="0"/>
              <a:t>	</a:t>
            </a:r>
          </a:p>
          <a:p>
            <a:pPr algn="just"/>
            <a:endParaRPr lang="ru-RU" sz="1800" dirty="0"/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8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8" t="13182" b="59127"/>
          <a:stretch/>
        </p:blipFill>
        <p:spPr>
          <a:xfrm>
            <a:off x="1944805" y="305500"/>
            <a:ext cx="954893" cy="3712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0953" r="46749" b="17252"/>
          <a:stretch/>
        </p:blipFill>
        <p:spPr>
          <a:xfrm>
            <a:off x="999698" y="151359"/>
            <a:ext cx="945107" cy="84947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5" y="1"/>
            <a:ext cx="9074304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4988" y="2709081"/>
            <a:ext cx="8400197" cy="8939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17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18" t="13182" b="59127"/>
          <a:stretch/>
        </p:blipFill>
        <p:spPr>
          <a:xfrm>
            <a:off x="1944805" y="305500"/>
            <a:ext cx="954893" cy="3712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0953" r="46749" b="17252"/>
          <a:stretch/>
        </p:blipFill>
        <p:spPr>
          <a:xfrm>
            <a:off x="999698" y="151359"/>
            <a:ext cx="945107" cy="8494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4185" y="663684"/>
            <a:ext cx="6090425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b="1" dirty="0" smtClean="0"/>
              <a:t>Из «Методических рекомендаций по организации внеурочной деятельности»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39058" y="1094637"/>
            <a:ext cx="7530239" cy="157735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 typeface="Wingdings" pitchFamily="2" charset="2"/>
              <a:buChar char="§"/>
            </a:pPr>
            <a:r>
              <a:rPr lang="ru-RU" dirty="0"/>
              <a:t>В целях реализации плана внеурочной деятельности образовательной организацией может предусматриваться </a:t>
            </a:r>
            <a:r>
              <a:rPr lang="ru-RU" b="1" dirty="0"/>
              <a:t>использование ресурсов других организаций (в том числе в сетевой форме)</a:t>
            </a:r>
            <a:r>
              <a:rPr lang="ru-RU" dirty="0"/>
              <a:t>, включая организации дополнительного образования, профессиональные образовательные организации, образовательные организации высшего образования, научные организации, организации культуры, физкультурно-спортивные и иные </a:t>
            </a:r>
            <a:r>
              <a:rPr lang="ru-RU" b="1" dirty="0"/>
              <a:t>организации, обладающие необходимыми ресурсами</a:t>
            </a:r>
            <a:r>
              <a:rPr lang="ru-RU" dirty="0"/>
              <a:t>. </a:t>
            </a:r>
            <a:endParaRPr lang="ru-RU" dirty="0" smtClean="0"/>
          </a:p>
          <a:p>
            <a:pPr marL="214313" indent="-214313"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6"/>
          <a:stretch/>
        </p:blipFill>
        <p:spPr bwMode="auto">
          <a:xfrm>
            <a:off x="1052125" y="2423604"/>
            <a:ext cx="7304103" cy="251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543338" y="3590267"/>
            <a:ext cx="29668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543338" y="3995134"/>
            <a:ext cx="29668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543338" y="4214189"/>
            <a:ext cx="29668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43338" y="4436407"/>
            <a:ext cx="30976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21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18" t="13182" b="59127"/>
          <a:stretch/>
        </p:blipFill>
        <p:spPr>
          <a:xfrm>
            <a:off x="1467359" y="299276"/>
            <a:ext cx="954893" cy="37126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76"/>
          <a:stretch/>
        </p:blipFill>
        <p:spPr bwMode="auto">
          <a:xfrm>
            <a:off x="542049" y="670539"/>
            <a:ext cx="8031669" cy="179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0953" r="46749" b="17252"/>
          <a:stretch/>
        </p:blipFill>
        <p:spPr>
          <a:xfrm>
            <a:off x="269366" y="66396"/>
            <a:ext cx="945107" cy="8494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4473" y="2402725"/>
            <a:ext cx="6836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(с изменениями и дополнениями от </a:t>
            </a:r>
            <a:r>
              <a:rPr lang="ru-RU" dirty="0"/>
              <a:t>21 февраля, 26 июля 2022 г., </a:t>
            </a:r>
            <a:endParaRPr lang="ru-RU" dirty="0" smtClean="0"/>
          </a:p>
          <a:p>
            <a:r>
              <a:rPr lang="ru-RU" b="1" dirty="0" smtClean="0"/>
              <a:t>22 </a:t>
            </a:r>
            <a:r>
              <a:rPr lang="ru-RU" b="1" dirty="0"/>
              <a:t>февраля 2023 </a:t>
            </a:r>
            <a:r>
              <a:rPr lang="ru-RU" b="1" dirty="0" smtClean="0"/>
              <a:t>г</a:t>
            </a:r>
            <a:r>
              <a:rPr lang="ru-RU" dirty="0" smtClean="0"/>
              <a:t>.)</a:t>
            </a:r>
          </a:p>
          <a:p>
            <a:r>
              <a:rPr lang="ru-RU" dirty="0" smtClean="0"/>
              <a:t>- Примерная форма </a:t>
            </a:r>
            <a:r>
              <a:rPr lang="ru-RU" b="1" dirty="0" smtClean="0"/>
              <a:t>договора о</a:t>
            </a:r>
            <a:r>
              <a:rPr lang="ru-RU" dirty="0" smtClean="0"/>
              <a:t> </a:t>
            </a:r>
            <a:r>
              <a:rPr lang="ru-RU" b="1" dirty="0"/>
              <a:t>сетевой форме реализации образовательных </a:t>
            </a:r>
            <a:r>
              <a:rPr lang="ru-RU" b="1" dirty="0" smtClean="0"/>
              <a:t>программ с приложениями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1" b="18576"/>
          <a:stretch/>
        </p:blipFill>
        <p:spPr bwMode="auto">
          <a:xfrm>
            <a:off x="542049" y="3356831"/>
            <a:ext cx="7827531" cy="167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6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18" t="13182" b="59127"/>
          <a:stretch/>
        </p:blipFill>
        <p:spPr>
          <a:xfrm>
            <a:off x="1547665" y="194560"/>
            <a:ext cx="954893" cy="278447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62072"/>
            <a:ext cx="8473169" cy="447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/>
          </a:blip>
          <a:srcRect t="10953" r="46749" b="17252"/>
          <a:stretch/>
        </p:blipFill>
        <p:spPr>
          <a:xfrm>
            <a:off x="467545" y="154455"/>
            <a:ext cx="945107" cy="63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552734" y="1703450"/>
            <a:ext cx="8031708" cy="1717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 algn="ctr">
              <a:buSzPts val="3700"/>
            </a:pPr>
            <a:r>
              <a:rPr lang="ru-RU" sz="2800" b="1" dirty="0">
                <a:solidFill>
                  <a:srgbClr val="EDF0F6"/>
                </a:solidFill>
                <a:latin typeface="Roboto" panose="02000000000000000000" pitchFamily="2" charset="0"/>
              </a:rPr>
              <a:t>Пути повышения математического и естественно-научного образования. Нормативные и организационные условия реализации сетевых образовательных </a:t>
            </a:r>
            <a:r>
              <a:rPr lang="ru-RU" sz="2400" b="1" dirty="0">
                <a:solidFill>
                  <a:srgbClr val="EDF0F6"/>
                </a:solidFill>
                <a:latin typeface="Roboto" panose="02000000000000000000" pitchFamily="2" charset="0"/>
              </a:rPr>
              <a:t>программ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992D2377-C0A0-B661-7623-6E01831E55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4515240"/>
              </p:ext>
            </p:extLst>
          </p:nvPr>
        </p:nvGraphicFramePr>
        <p:xfrm>
          <a:off x="450525" y="3791259"/>
          <a:ext cx="8486567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949" y="444184"/>
            <a:ext cx="1438101" cy="58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0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262754" cy="524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0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169" y="4653848"/>
            <a:ext cx="1100831" cy="48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539" y="79524"/>
            <a:ext cx="1543050" cy="79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36"/>
          <a:stretch/>
        </p:blipFill>
        <p:spPr bwMode="auto">
          <a:xfrm>
            <a:off x="472103" y="716629"/>
            <a:ext cx="8513486" cy="376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/>
          </a:blip>
          <a:srcRect t="10953" r="46749" b="17252"/>
          <a:stretch/>
        </p:blipFill>
        <p:spPr>
          <a:xfrm>
            <a:off x="472103" y="79524"/>
            <a:ext cx="708830" cy="6371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18" t="13182" b="59127"/>
          <a:stretch/>
        </p:blipFill>
        <p:spPr>
          <a:xfrm>
            <a:off x="1403637" y="187416"/>
            <a:ext cx="716170" cy="27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169" y="4653848"/>
            <a:ext cx="1100831" cy="48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539" y="79524"/>
            <a:ext cx="1543050" cy="79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34" y="564297"/>
            <a:ext cx="7979156" cy="447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18" t="13182" b="59127"/>
          <a:stretch/>
        </p:blipFill>
        <p:spPr>
          <a:xfrm>
            <a:off x="1403637" y="187416"/>
            <a:ext cx="716170" cy="2784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/>
          </a:blip>
          <a:srcRect t="10953" r="46749" b="17252"/>
          <a:stretch/>
        </p:blipFill>
        <p:spPr>
          <a:xfrm>
            <a:off x="472103" y="79524"/>
            <a:ext cx="708830" cy="63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0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18" t="13182" b="59127"/>
          <a:stretch/>
        </p:blipFill>
        <p:spPr>
          <a:xfrm>
            <a:off x="1403637" y="187416"/>
            <a:ext cx="716170" cy="278447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169" y="4653848"/>
            <a:ext cx="1100831" cy="48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/>
          </a:blip>
          <a:srcRect t="10953" r="46749" b="17252"/>
          <a:stretch/>
        </p:blipFill>
        <p:spPr>
          <a:xfrm>
            <a:off x="472103" y="79524"/>
            <a:ext cx="708830" cy="63710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539" y="79524"/>
            <a:ext cx="1543050" cy="79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31" y="1010543"/>
            <a:ext cx="7209058" cy="373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39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169" y="4653848"/>
            <a:ext cx="1100831" cy="48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539" y="79524"/>
            <a:ext cx="1543050" cy="79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18" y="627298"/>
            <a:ext cx="8023780" cy="439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/>
          </a:blip>
          <a:srcRect t="10953" r="46749" b="17252"/>
          <a:stretch/>
        </p:blipFill>
        <p:spPr>
          <a:xfrm>
            <a:off x="472103" y="79524"/>
            <a:ext cx="708830" cy="6371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18" t="13182" b="59127"/>
          <a:stretch/>
        </p:blipFill>
        <p:spPr>
          <a:xfrm>
            <a:off x="1403637" y="187416"/>
            <a:ext cx="716170" cy="27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7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169" y="4653848"/>
            <a:ext cx="1100831" cy="48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539" y="79524"/>
            <a:ext cx="1543050" cy="79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43" y="716628"/>
            <a:ext cx="7892741" cy="4097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18" t="13182" b="59127"/>
          <a:stretch/>
        </p:blipFill>
        <p:spPr>
          <a:xfrm>
            <a:off x="1403637" y="187416"/>
            <a:ext cx="716170" cy="2784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/>
          </a:blip>
          <a:srcRect t="10953" r="46749" b="17252"/>
          <a:stretch/>
        </p:blipFill>
        <p:spPr>
          <a:xfrm>
            <a:off x="472103" y="79524"/>
            <a:ext cx="708830" cy="63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6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169" y="4653848"/>
            <a:ext cx="1100831" cy="48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539" y="79524"/>
            <a:ext cx="1543050" cy="79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53" y="716628"/>
            <a:ext cx="7759741" cy="403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18" t="13182" b="59127"/>
          <a:stretch/>
        </p:blipFill>
        <p:spPr>
          <a:xfrm>
            <a:off x="1403637" y="187416"/>
            <a:ext cx="716170" cy="2784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/>
          </a:blip>
          <a:srcRect t="10953" r="46749" b="17252"/>
          <a:stretch/>
        </p:blipFill>
        <p:spPr>
          <a:xfrm>
            <a:off x="472103" y="79524"/>
            <a:ext cx="708830" cy="63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2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8"/>
          <p:cNvSpPr txBox="1"/>
          <p:nvPr/>
        </p:nvSpPr>
        <p:spPr>
          <a:xfrm>
            <a:off x="137984" y="144990"/>
            <a:ext cx="7602202" cy="4223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>
              <a:buSzPts val="4400"/>
            </a:pPr>
            <a:r>
              <a:rPr lang="ru" sz="3200" b="1" dirty="0">
                <a:solidFill>
                  <a:srgbClr val="FFFFFF"/>
                </a:solidFill>
              </a:rPr>
              <a:t>Наши контакты:</a:t>
            </a:r>
            <a:endParaRPr lang="en-US" sz="3200" b="1" dirty="0">
              <a:solidFill>
                <a:srgbClr val="FFFFFF"/>
              </a:solidFill>
            </a:endParaRPr>
          </a:p>
          <a:p>
            <a:pPr algn="ctr">
              <a:buSzPts val="4400"/>
            </a:pPr>
            <a:endParaRPr lang="ru" sz="2400" b="1" dirty="0">
              <a:solidFill>
                <a:srgbClr val="FFFFFF"/>
              </a:solidFill>
            </a:endParaRPr>
          </a:p>
          <a:p>
            <a:pPr algn="ctr">
              <a:buSzPts val="4400"/>
            </a:pPr>
            <a: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</a:rPr>
              <a:t>г.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</a:rPr>
              <a:t>Тула, ул. Дзержинского/Советская,  д. 15-17/73</a:t>
            </a:r>
            <a:r>
              <a:rPr lang="ru-RU" sz="2400" dirty="0">
                <a:solidFill>
                  <a:srgbClr val="FFFFFF"/>
                </a:solidFill>
              </a:rPr>
              <a:t/>
            </a:r>
            <a:br>
              <a:rPr lang="ru-RU" sz="2400" dirty="0">
                <a:solidFill>
                  <a:srgbClr val="FFFFFF"/>
                </a:solidFill>
              </a:rPr>
            </a:br>
            <a:r>
              <a:rPr lang="ru-RU" sz="2400" b="1" dirty="0">
                <a:solidFill>
                  <a:srgbClr val="FFFFFF"/>
                </a:solidFill>
                <a:latin typeface="Arial" panose="020B0604020202020204" pitchFamily="34" charset="0"/>
              </a:rPr>
              <a:t>Телефон:</a:t>
            </a:r>
            <a: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</a:rPr>
              <a:t> +7 (4872) 30-48-57</a:t>
            </a:r>
            <a:r>
              <a:rPr lang="ru-RU" sz="2400" dirty="0">
                <a:solidFill>
                  <a:srgbClr val="FFFFFF"/>
                </a:solidFill>
              </a:rPr>
              <a:t/>
            </a:r>
            <a:br>
              <a:rPr lang="ru-RU" sz="2400" dirty="0">
                <a:solidFill>
                  <a:srgbClr val="FFFFFF"/>
                </a:solidFill>
              </a:rPr>
            </a:br>
            <a:r>
              <a:rPr lang="ru-RU" sz="2400" b="1" dirty="0">
                <a:solidFill>
                  <a:srgbClr val="FFFFFF"/>
                </a:solidFill>
                <a:latin typeface="Arial" panose="020B0604020202020204" pitchFamily="34" charset="0"/>
              </a:rPr>
              <a:t>Электронная почта:</a:t>
            </a:r>
            <a: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cnppm_tula@tularegion.org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>
              <a:buSzPts val="4400"/>
            </a:pPr>
            <a:r>
              <a:rPr lang="ru-RU" sz="2400" b="1" dirty="0">
                <a:solidFill>
                  <a:srgbClr val="FFFFFF"/>
                </a:solidFill>
                <a:latin typeface="Arial" panose="020B0604020202020204" pitchFamily="34" charset="0"/>
              </a:rPr>
              <a:t>Официальный сайт: 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hlinkClick r:id="rId5"/>
              </a:rPr>
              <a:t>https://cnppm</a:t>
            </a:r>
            <a:r>
              <a:rPr lang="ru-RU" sz="2400" b="1" dirty="0">
                <a:solidFill>
                  <a:srgbClr val="FFFFFF"/>
                </a:solidFill>
                <a:latin typeface="Arial" panose="020B0604020202020204" pitchFamily="34" charset="0"/>
                <a:hlinkClick r:id="rId5"/>
              </a:rPr>
              <a:t>71.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hlinkClick r:id="rId5"/>
              </a:rPr>
              <a:t>ru</a:t>
            </a:r>
            <a:endParaRPr lang="ru-RU" sz="24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>
              <a:buSzPts val="4400"/>
            </a:pPr>
            <a:endParaRPr lang="ru-RU" sz="24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buSzPts val="4400"/>
            </a:pPr>
            <a:r>
              <a:rPr lang="ru-RU" sz="2400" b="1" dirty="0">
                <a:solidFill>
                  <a:srgbClr val="FFFFFF"/>
                </a:solidFill>
                <a:latin typeface="Arial" panose="020B0604020202020204" pitchFamily="34" charset="0"/>
              </a:rPr>
              <a:t>Телеграм-канал:                         ВКОНТАКТЕ:</a:t>
            </a:r>
          </a:p>
          <a:p>
            <a:pPr>
              <a:buSzPts val="4400"/>
            </a:pPr>
            <a:r>
              <a:rPr lang="ru-RU" sz="24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https://t.me/cnppmtula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https://vk.com/cnppmtula71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>
              <a:buSzPts val="4400"/>
            </a:pPr>
            <a:endParaRPr lang="ru-RU" sz="24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>
              <a:buSzPts val="4400"/>
            </a:pPr>
            <a:endParaRPr lang="ru-RU" sz="24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>
              <a:buSzPts val="4400"/>
            </a:pP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>
              <a:buSzPts val="4400"/>
            </a:pPr>
            <a:endParaRPr sz="2400" b="1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7262A29-C790-E93F-EDBE-805EF1BEA1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741" y="1490035"/>
            <a:ext cx="1419228" cy="14192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CD0EAA3-5664-C8AE-56CF-011126EEBE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69" y="3706104"/>
            <a:ext cx="1269302" cy="12693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E0A08C6-8441-AAFF-E11F-482D237539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916" y="3654211"/>
            <a:ext cx="1321195" cy="132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4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/>
        </p:nvSpPr>
        <p:spPr>
          <a:xfrm>
            <a:off x="612626" y="1688123"/>
            <a:ext cx="7526215" cy="332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31365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722" y="678428"/>
            <a:ext cx="86980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Разработка</a:t>
            </a:r>
            <a:r>
              <a:rPr lang="ru-RU" sz="2000" dirty="0"/>
              <a:t> </a:t>
            </a:r>
            <a:r>
              <a:rPr lang="ru-RU" sz="2000" b="1" dirty="0" smtClean="0"/>
              <a:t>Комплексной</a:t>
            </a:r>
            <a:r>
              <a:rPr lang="ru-RU" sz="2000" dirty="0" smtClean="0"/>
              <a:t> </a:t>
            </a:r>
            <a:r>
              <a:rPr lang="ru-RU" sz="2000" b="1" dirty="0" smtClean="0"/>
              <a:t>стратегии </a:t>
            </a:r>
            <a:r>
              <a:rPr lang="ru-RU" sz="2000" b="1" dirty="0"/>
              <a:t>развития образования: ШКОЛА – </a:t>
            </a:r>
            <a:r>
              <a:rPr lang="ru-RU" sz="2000" b="1" dirty="0" smtClean="0"/>
              <a:t>2030</a:t>
            </a:r>
            <a:r>
              <a:rPr lang="ru-RU" sz="2000" dirty="0" smtClean="0"/>
              <a:t>: сбор предложений, рекомендаций </a:t>
            </a:r>
            <a:r>
              <a:rPr lang="ru-RU" sz="2000" dirty="0"/>
              <a:t>по изменениям, идеи и </a:t>
            </a:r>
            <a:r>
              <a:rPr lang="ru-RU" sz="2000" dirty="0" smtClean="0"/>
              <a:t>концепции </a:t>
            </a:r>
            <a:r>
              <a:rPr lang="ru-RU" sz="2000" dirty="0"/>
              <a:t>подготовки стратегии развития системы школьного образования до 2030 </a:t>
            </a:r>
            <a:r>
              <a:rPr lang="ru-RU" sz="2000" dirty="0" smtClean="0"/>
              <a:t>года на портале Единое содержание общего образования </a:t>
            </a:r>
            <a:r>
              <a:rPr lang="en-US" sz="2000" dirty="0" smtClean="0">
                <a:hlinkClick r:id="rId4"/>
              </a:rPr>
              <a:t>https</a:t>
            </a:r>
            <a:r>
              <a:rPr lang="en-US" sz="2000" dirty="0">
                <a:hlinkClick r:id="rId4"/>
              </a:rPr>
              <a:t>://edsoo.ru/strategia2030</a:t>
            </a:r>
            <a:r>
              <a:rPr lang="en-US" sz="2000" dirty="0" smtClean="0">
                <a:hlinkClick r:id="rId4"/>
              </a:rPr>
              <a:t>/</a:t>
            </a:r>
            <a:r>
              <a:rPr lang="ru-RU" sz="2000" dirty="0" smtClean="0"/>
              <a:t> . </a:t>
            </a:r>
          </a:p>
          <a:p>
            <a:endParaRPr lang="ru-RU" sz="2000" dirty="0"/>
          </a:p>
          <a:p>
            <a:r>
              <a:rPr lang="ru-RU" sz="2000" dirty="0" smtClean="0"/>
              <a:t>Подготовка </a:t>
            </a:r>
            <a:r>
              <a:rPr lang="ru-RU" sz="2000" b="1" dirty="0"/>
              <a:t>Стратегии развития образования до 2036 года с перспективой до 2040 </a:t>
            </a:r>
            <a:r>
              <a:rPr lang="ru-RU" sz="2000" b="1" dirty="0" smtClean="0"/>
              <a:t>года</a:t>
            </a:r>
            <a:r>
              <a:rPr lang="ru-RU" sz="2000" dirty="0" smtClean="0"/>
              <a:t>:</a:t>
            </a:r>
            <a:r>
              <a:rPr lang="ru-RU" sz="2000" b="1" dirty="0" smtClean="0"/>
              <a:t> </a:t>
            </a:r>
            <a:r>
              <a:rPr lang="ru-RU" sz="2000" dirty="0" smtClean="0"/>
              <a:t>опрос </a:t>
            </a:r>
            <a:r>
              <a:rPr lang="ru-RU" sz="2000" b="1" dirty="0"/>
              <a:t>«Будущее образования России»</a:t>
            </a:r>
            <a:r>
              <a:rPr lang="ru-RU" sz="2000" dirty="0"/>
              <a:t> на Едином портале государственных и муниципальных услуг. </a:t>
            </a:r>
            <a:endParaRPr lang="ru-RU" sz="2000" dirty="0" smtClean="0"/>
          </a:p>
          <a:p>
            <a:endParaRPr lang="ru-RU" sz="2000" b="1" dirty="0"/>
          </a:p>
          <a:p>
            <a:r>
              <a:rPr lang="ru-RU" sz="2000" dirty="0" smtClean="0"/>
              <a:t>«Правительственный час» </a:t>
            </a:r>
            <a:r>
              <a:rPr lang="ru-RU" sz="2000" dirty="0"/>
              <a:t>Совета Федерации Федерального Собрания </a:t>
            </a:r>
            <a:r>
              <a:rPr lang="ru-RU" sz="2000" dirty="0" smtClean="0"/>
              <a:t>РФ </a:t>
            </a:r>
            <a:r>
              <a:rPr lang="ru-RU" sz="2000" dirty="0"/>
              <a:t>на тему: «</a:t>
            </a:r>
            <a:r>
              <a:rPr lang="ru-RU" sz="2000" b="1" dirty="0"/>
              <a:t>О стратегических направлениях развития образования в Российской Федерации в условиях современных </a:t>
            </a:r>
            <a:r>
              <a:rPr lang="ru-RU" sz="2000" b="1" dirty="0" smtClean="0"/>
              <a:t>вызовов</a:t>
            </a:r>
            <a:r>
              <a:rPr lang="ru-RU" sz="2000" dirty="0" smtClean="0"/>
              <a:t>»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6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/>
        </p:nvSpPr>
        <p:spPr>
          <a:xfrm>
            <a:off x="612626" y="1688123"/>
            <a:ext cx="7526215" cy="332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31365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250" y="844484"/>
            <a:ext cx="87947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 smtClean="0"/>
              <a:t>Определены </a:t>
            </a:r>
            <a:r>
              <a:rPr lang="ru-RU" sz="2000" b="1" dirty="0"/>
              <a:t>ключевые вызовы:</a:t>
            </a:r>
          </a:p>
          <a:p>
            <a:pPr marL="342900" indent="-342900" fontAlgn="base">
              <a:buFont typeface="Wingdings" pitchFamily="2" charset="2"/>
              <a:buChar char="q"/>
            </a:pPr>
            <a:r>
              <a:rPr lang="ru-RU" sz="2000" dirty="0" smtClean="0"/>
              <a:t>необходимость </a:t>
            </a:r>
            <a:r>
              <a:rPr lang="ru-RU" sz="2000" dirty="0"/>
              <a:t>обеспечения </a:t>
            </a:r>
            <a:r>
              <a:rPr lang="ru-RU" sz="2000" b="1" dirty="0"/>
              <a:t>технологического лидерства </a:t>
            </a:r>
            <a:r>
              <a:rPr lang="ru-RU" sz="2000" dirty="0"/>
              <a:t>и </a:t>
            </a:r>
            <a:r>
              <a:rPr lang="ru-RU" sz="2000" b="1" dirty="0"/>
              <a:t>устойчивой и динамичной экономики</a:t>
            </a:r>
            <a:r>
              <a:rPr lang="ru-RU" sz="2000" dirty="0"/>
              <a:t>;</a:t>
            </a:r>
          </a:p>
          <a:p>
            <a:pPr marL="342900" indent="-342900" fontAlgn="base">
              <a:buFont typeface="Wingdings" pitchFamily="2" charset="2"/>
              <a:buChar char="q"/>
            </a:pPr>
            <a:r>
              <a:rPr lang="ru-RU" sz="2000" dirty="0" smtClean="0"/>
              <a:t>стремительное </a:t>
            </a:r>
            <a:r>
              <a:rPr lang="ru-RU" sz="2000" dirty="0"/>
              <a:t>развитие </a:t>
            </a:r>
            <a:r>
              <a:rPr lang="ru-RU" sz="2000" b="1" dirty="0"/>
              <a:t>искусственного интеллекта и цифровых </a:t>
            </a:r>
            <a:r>
              <a:rPr lang="ru-RU" sz="2000" b="1" dirty="0" smtClean="0"/>
              <a:t>технологий</a:t>
            </a:r>
            <a:r>
              <a:rPr lang="ru-RU" sz="2000" dirty="0" smtClean="0"/>
              <a:t>.</a:t>
            </a:r>
          </a:p>
          <a:p>
            <a:pPr fontAlgn="base"/>
            <a:r>
              <a:rPr lang="ru-RU" sz="2000" b="1" dirty="0" err="1"/>
              <a:t>Цифровизация</a:t>
            </a:r>
            <a:r>
              <a:rPr lang="ru-RU" sz="2000" dirty="0"/>
              <a:t> должна служить поддержкой учителю, позволяя ему больше времени уделять </a:t>
            </a:r>
            <a:r>
              <a:rPr lang="ru-RU" sz="2000" b="1" dirty="0"/>
              <a:t>наставничеству и воспитанию</a:t>
            </a:r>
            <a:r>
              <a:rPr lang="ru-RU" sz="2000" dirty="0"/>
              <a:t>. </a:t>
            </a:r>
            <a:endParaRPr lang="ru-RU" sz="2000" dirty="0" smtClean="0"/>
          </a:p>
          <a:p>
            <a:pPr fontAlgn="base"/>
            <a:r>
              <a:rPr lang="ru-RU" sz="2000" b="1" dirty="0"/>
              <a:t>Повышение статуса и престижа профессии учителя</a:t>
            </a:r>
            <a:r>
              <a:rPr lang="ru-RU" sz="2000" dirty="0"/>
              <a:t> – ключевой аспект развития системы образования. </a:t>
            </a:r>
            <a:endParaRPr lang="ru-RU" sz="2000" dirty="0" smtClean="0"/>
          </a:p>
          <a:p>
            <a:pPr fontAlgn="base"/>
            <a:r>
              <a:rPr lang="ru-RU" sz="2000" dirty="0"/>
              <a:t>Необходимо определить реальную потребность в учителях по базовым предметам: математике, физике, химии, информатике и </a:t>
            </a:r>
            <a:r>
              <a:rPr lang="ru-RU" sz="2000" dirty="0" smtClean="0"/>
              <a:t>биологии </a:t>
            </a:r>
            <a:endParaRPr lang="ru-RU" sz="2000" dirty="0" smtClean="0"/>
          </a:p>
          <a:p>
            <a:pPr fontAlgn="base"/>
            <a:r>
              <a:rPr lang="ru-RU" sz="2000" dirty="0" smtClean="0"/>
              <a:t>(</a:t>
            </a:r>
            <a:r>
              <a:rPr lang="ru-RU" sz="2000" b="1" dirty="0" smtClean="0">
                <a:solidFill>
                  <a:srgbClr val="FF0000"/>
                </a:solidFill>
              </a:rPr>
              <a:t>эту </a:t>
            </a:r>
            <a:r>
              <a:rPr lang="ru-RU" sz="2000" b="1" dirty="0">
                <a:solidFill>
                  <a:srgbClr val="FF0000"/>
                </a:solidFill>
              </a:rPr>
              <a:t>задачу ставит </a:t>
            </a:r>
            <a:r>
              <a:rPr lang="ru-RU" sz="2000" b="1" dirty="0" smtClean="0">
                <a:solidFill>
                  <a:srgbClr val="FF0000"/>
                </a:solidFill>
              </a:rPr>
              <a:t>Президент!</a:t>
            </a:r>
            <a:r>
              <a:rPr lang="ru-RU" sz="2000" dirty="0" smtClean="0"/>
              <a:t>)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638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250" y="844484"/>
            <a:ext cx="8699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dirty="0"/>
              <a:t>Необходимо обеспечить возможность сдачи экзаменов для школьников без привлечения репетиторов. </a:t>
            </a:r>
            <a:r>
              <a:rPr lang="ru-RU" sz="2000" b="1" dirty="0"/>
              <a:t>Подготовлен законопроект, направленный на гарантированное получение педагогическими работниками качественного дополнительного профессионального образования.</a:t>
            </a:r>
          </a:p>
          <a:p>
            <a:pPr fontAlgn="base"/>
            <a:r>
              <a:rPr lang="ru-RU" sz="2000" dirty="0"/>
              <a:t>Разработка </a:t>
            </a:r>
            <a:r>
              <a:rPr lang="ru-RU" sz="2000" b="1" dirty="0"/>
              <a:t>единых государственных учебников </a:t>
            </a:r>
            <a:r>
              <a:rPr lang="ru-RU" sz="2000" dirty="0"/>
              <a:t>позволит сформировать единое образовательное пространство на территории всей страны, обеспечить качество и адекватную стоимость учебников</a:t>
            </a:r>
            <a:r>
              <a:rPr lang="ru-RU" sz="2000" dirty="0" smtClean="0"/>
              <a:t>.</a:t>
            </a:r>
          </a:p>
          <a:p>
            <a:pPr fontAlgn="base"/>
            <a:endParaRPr lang="ru-RU" sz="2000" dirty="0"/>
          </a:p>
          <a:p>
            <a:pPr fontAlgn="base"/>
            <a:r>
              <a:rPr lang="ru-RU" sz="2000" dirty="0"/>
              <a:t>Ежегодно растёт </a:t>
            </a:r>
            <a:r>
              <a:rPr lang="ru-RU" sz="2000" b="1" dirty="0"/>
              <a:t>объём бюджетных мест по инженерным специальностям</a:t>
            </a:r>
            <a:r>
              <a:rPr lang="ru-RU" sz="2000" dirty="0"/>
              <a:t>. В 2024/2025 учебном году их количество составило порядка 250 тыс. – более 40% от общего объёма. </a:t>
            </a:r>
          </a:p>
        </p:txBody>
      </p:sp>
    </p:spTree>
    <p:extLst>
      <p:ext uri="{BB962C8B-B14F-4D97-AF65-F5344CB8AC3E}">
        <p14:creationId xmlns:p14="http://schemas.microsoft.com/office/powerpoint/2010/main" val="336841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/>
        </p:nvSpPr>
        <p:spPr>
          <a:xfrm>
            <a:off x="612626" y="1688123"/>
            <a:ext cx="7526215" cy="332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31365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0937" y="1066734"/>
            <a:ext cx="85678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</a:t>
            </a:r>
            <a:r>
              <a:rPr lang="ru-RU" sz="2600" b="1" dirty="0" smtClean="0">
                <a:solidFill>
                  <a:srgbClr val="002060"/>
                </a:solidFill>
              </a:rPr>
              <a:t>«Концепции </a:t>
            </a:r>
            <a:r>
              <a:rPr lang="ru-RU" sz="2600" b="1" dirty="0">
                <a:solidFill>
                  <a:srgbClr val="002060"/>
                </a:solidFill>
              </a:rPr>
              <a:t>технологического развития на период до 2030 года</a:t>
            </a:r>
            <a:r>
              <a:rPr lang="ru-RU" sz="2600" b="1" dirty="0" smtClean="0">
                <a:solidFill>
                  <a:srgbClr val="002060"/>
                </a:solidFill>
              </a:rPr>
              <a:t>» </a:t>
            </a:r>
            <a:r>
              <a:rPr lang="ru-RU" sz="2000" i="1" dirty="0" smtClean="0"/>
              <a:t>(утверждена распоряжением правительства Российской </a:t>
            </a:r>
            <a:r>
              <a:rPr lang="ru-RU" sz="2000" i="1" dirty="0"/>
              <a:t>Федерации от 20 мая 2023 г. № 1315-р)</a:t>
            </a:r>
            <a:r>
              <a:rPr lang="ru-RU" sz="2000" dirty="0" smtClean="0"/>
              <a:t> выделены цели </a:t>
            </a:r>
            <a:r>
              <a:rPr lang="ru-RU" sz="2000" dirty="0"/>
              <a:t>технологического </a:t>
            </a:r>
            <a:r>
              <a:rPr lang="ru-RU" sz="2000" dirty="0" smtClean="0"/>
              <a:t>развития страны.</a:t>
            </a:r>
          </a:p>
          <a:p>
            <a:endParaRPr lang="ru-RU" sz="2000" dirty="0" smtClean="0"/>
          </a:p>
          <a:p>
            <a:r>
              <a:rPr lang="ru-RU" sz="2000" b="1" dirty="0"/>
              <a:t>Для достижения технологического суверенитета </a:t>
            </a:r>
            <a:r>
              <a:rPr lang="ru-RU" sz="2000" b="1" dirty="0" smtClean="0"/>
              <a:t>необходимо:</a:t>
            </a:r>
          </a:p>
          <a:p>
            <a:pPr marL="457200" indent="-457200">
              <a:buFontTx/>
              <a:buChar char="-"/>
            </a:pPr>
            <a:r>
              <a:rPr lang="ru-RU" sz="2000" b="1" dirty="0" smtClean="0"/>
              <a:t>развитие </a:t>
            </a:r>
            <a:r>
              <a:rPr lang="ru-RU" sz="2000" b="1" dirty="0"/>
              <a:t>образования</a:t>
            </a:r>
            <a:r>
              <a:rPr lang="ru-RU" sz="2000" b="1" dirty="0" smtClean="0"/>
              <a:t> (</a:t>
            </a:r>
            <a:r>
              <a:rPr lang="ru-RU" sz="2000" b="1" dirty="0">
                <a:solidFill>
                  <a:srgbClr val="002060"/>
                </a:solidFill>
              </a:rPr>
              <a:t>инженерного и </a:t>
            </a:r>
            <a:r>
              <a:rPr lang="ru-RU" sz="2000" b="1" dirty="0" smtClean="0">
                <a:solidFill>
                  <a:srgbClr val="002060"/>
                </a:solidFill>
              </a:rPr>
              <a:t>технологического);</a:t>
            </a:r>
          </a:p>
          <a:p>
            <a:pPr marL="457200" indent="-457200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развитие собственных технологий в различных направлениях промышленности </a:t>
            </a:r>
            <a:r>
              <a:rPr lang="ru-RU" sz="2000" b="1" dirty="0">
                <a:solidFill>
                  <a:srgbClr val="002060"/>
                </a:solidFill>
              </a:rPr>
              <a:t>и </a:t>
            </a:r>
            <a:r>
              <a:rPr lang="ru-RU" sz="2000" b="1" dirty="0" smtClean="0">
                <a:solidFill>
                  <a:srgbClr val="002060"/>
                </a:solidFill>
              </a:rPr>
              <a:t>экономики.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0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/>
        </p:nvSpPr>
        <p:spPr>
          <a:xfrm>
            <a:off x="612626" y="559431"/>
            <a:ext cx="7918747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1555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612626" y="1688123"/>
            <a:ext cx="7526215" cy="332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31365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9517" y="484275"/>
            <a:ext cx="684547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Приоритеты инженерного и технологического образования в школе: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</a:rPr>
              <a:t>Популяризация </a:t>
            </a:r>
            <a:r>
              <a:rPr lang="ru-RU" sz="1600" b="1" dirty="0" smtClean="0">
                <a:solidFill>
                  <a:srgbClr val="C00000"/>
                </a:solidFill>
              </a:rPr>
              <a:t>физико-математического</a:t>
            </a:r>
            <a:r>
              <a:rPr lang="ru-RU" sz="1600" b="1" dirty="0" smtClean="0">
                <a:solidFill>
                  <a:srgbClr val="002060"/>
                </a:solidFill>
              </a:rPr>
              <a:t> и </a:t>
            </a:r>
            <a:r>
              <a:rPr lang="ru-RU" sz="1600" b="1" dirty="0" smtClean="0">
                <a:solidFill>
                  <a:srgbClr val="C00000"/>
                </a:solidFill>
              </a:rPr>
              <a:t>естественно-научного</a:t>
            </a:r>
            <a:r>
              <a:rPr lang="ru-RU" sz="1600" b="1" dirty="0" smtClean="0">
                <a:solidFill>
                  <a:srgbClr val="002060"/>
                </a:solidFill>
              </a:rPr>
              <a:t> образования и ранняя профориентация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q"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</a:rPr>
              <a:t>Знакомство с перспективными направлениями развития науки и производства</a:t>
            </a:r>
          </a:p>
          <a:p>
            <a:pPr>
              <a:buClr>
                <a:srgbClr val="C00000"/>
              </a:buClr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естественно-научное</a:t>
            </a:r>
            <a:r>
              <a:rPr lang="ru-RU" sz="1600" b="1" dirty="0" smtClean="0">
                <a:solidFill>
                  <a:srgbClr val="002060"/>
                </a:solidFill>
              </a:rPr>
              <a:t> и </a:t>
            </a:r>
            <a:r>
              <a:rPr lang="ru-RU" sz="1600" b="1" dirty="0" smtClean="0">
                <a:solidFill>
                  <a:srgbClr val="C00000"/>
                </a:solidFill>
              </a:rPr>
              <a:t>физико-математическое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Clr>
                <a:srgbClr val="C00000"/>
              </a:buClr>
            </a:pPr>
            <a:r>
              <a:rPr lang="ru-RU" sz="1600" b="1" dirty="0" smtClean="0">
                <a:solidFill>
                  <a:srgbClr val="002060"/>
                </a:solidFill>
              </a:rPr>
              <a:t>образование в каждой школе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q"/>
            </a:pPr>
            <a:endParaRPr lang="ru-RU" sz="1600" b="1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</a:rPr>
              <a:t>Профильное и предпрофессиональное</a:t>
            </a:r>
          </a:p>
          <a:p>
            <a:pPr>
              <a:buClr>
                <a:srgbClr val="C00000"/>
              </a:buClr>
            </a:pPr>
            <a:r>
              <a:rPr lang="ru-RU" sz="1600" b="1" dirty="0" smtClean="0">
                <a:solidFill>
                  <a:srgbClr val="002060"/>
                </a:solidFill>
              </a:rPr>
              <a:t> образование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395" y="3095903"/>
            <a:ext cx="3425081" cy="184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8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/>
        </p:nvSpPr>
        <p:spPr>
          <a:xfrm>
            <a:off x="612626" y="559431"/>
            <a:ext cx="7918747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1555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612626" y="1688123"/>
            <a:ext cx="7526215" cy="332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31365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0455" y="795403"/>
            <a:ext cx="7885134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/>
              <a:t>Распоряжением Правительства Российской Федерации от </a:t>
            </a:r>
            <a:r>
              <a:rPr lang="ru-RU" sz="2500" b="1" dirty="0"/>
              <a:t>19 ноября 2024 г. № 3333-р </a:t>
            </a:r>
            <a:r>
              <a:rPr lang="ru-RU" sz="2800" b="1" dirty="0"/>
              <a:t>	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утвержден </a:t>
            </a:r>
            <a:r>
              <a:rPr lang="ru-RU" sz="2800" b="1" dirty="0" smtClean="0">
                <a:solidFill>
                  <a:srgbClr val="C00000"/>
                </a:solidFill>
              </a:rPr>
              <a:t>комплексный </a:t>
            </a:r>
            <a:r>
              <a:rPr lang="ru-RU" sz="2800" b="1" dirty="0">
                <a:solidFill>
                  <a:srgbClr val="C00000"/>
                </a:solidFill>
              </a:rPr>
              <a:t>план </a:t>
            </a:r>
            <a:r>
              <a:rPr lang="ru-RU" sz="2800" b="1" dirty="0">
                <a:solidFill>
                  <a:srgbClr val="002060"/>
                </a:solidFill>
              </a:rPr>
              <a:t>мероприятий по повышению качества </a:t>
            </a:r>
            <a:r>
              <a:rPr lang="ru-RU" sz="2800" b="1" dirty="0">
                <a:solidFill>
                  <a:srgbClr val="C00000"/>
                </a:solidFill>
              </a:rPr>
              <a:t>математического </a:t>
            </a:r>
            <a:r>
              <a:rPr lang="ru-RU" sz="2800" b="1" dirty="0">
                <a:solidFill>
                  <a:srgbClr val="002060"/>
                </a:solidFill>
              </a:rPr>
              <a:t>и </a:t>
            </a:r>
            <a:r>
              <a:rPr lang="ru-RU" sz="2800" b="1" dirty="0">
                <a:solidFill>
                  <a:srgbClr val="C00000"/>
                </a:solidFill>
              </a:rPr>
              <a:t>естественно-научного</a:t>
            </a:r>
            <a:r>
              <a:rPr lang="ru-RU" sz="2800" b="1" dirty="0">
                <a:solidFill>
                  <a:srgbClr val="002060"/>
                </a:solidFill>
              </a:rPr>
              <a:t> образования на период до 2030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/>
        </p:nvSpPr>
        <p:spPr>
          <a:xfrm>
            <a:off x="558034" y="411456"/>
            <a:ext cx="7918747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1555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612626" y="1688123"/>
            <a:ext cx="7526215" cy="332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31365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6017" y="524361"/>
            <a:ext cx="8211961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Повышение качества математического и естественно-научного образования</a:t>
            </a:r>
          </a:p>
          <a:p>
            <a:endParaRPr lang="ru-RU" dirty="0"/>
          </a:p>
          <a:p>
            <a:r>
              <a:rPr lang="ru-RU" b="1" dirty="0" smtClean="0"/>
              <a:t>Пропедевтика естественно-научного образования:</a:t>
            </a:r>
          </a:p>
          <a:p>
            <a:r>
              <a:rPr lang="ru-RU" dirty="0" smtClean="0"/>
              <a:t>- </a:t>
            </a:r>
            <a:r>
              <a:rPr lang="ru-RU" b="1" dirty="0" smtClean="0">
                <a:solidFill>
                  <a:srgbClr val="002060"/>
                </a:solidFill>
              </a:rPr>
              <a:t>дошкольное образование</a:t>
            </a:r>
            <a:r>
              <a:rPr lang="ru-RU" dirty="0" smtClean="0"/>
              <a:t>: обновление ФГОС и программы дошкольного образования в части </a:t>
            </a:r>
            <a:r>
              <a:rPr lang="ru-RU" b="1" dirty="0" smtClean="0">
                <a:solidFill>
                  <a:srgbClr val="002060"/>
                </a:solidFill>
              </a:rPr>
              <a:t>образовательной области «Познавательное развитие»                       </a:t>
            </a:r>
            <a:r>
              <a:rPr lang="ru-RU" b="1" dirty="0" smtClean="0">
                <a:solidFill>
                  <a:srgbClr val="C00000"/>
                </a:solidFill>
              </a:rPr>
              <a:t>в 2027 году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начальная </a:t>
            </a:r>
            <a:r>
              <a:rPr lang="ru-RU" b="1" dirty="0" smtClean="0">
                <a:solidFill>
                  <a:srgbClr val="002060"/>
                </a:solidFill>
              </a:rPr>
              <a:t>школа: </a:t>
            </a:r>
            <a:r>
              <a:rPr lang="ru-RU" dirty="0" smtClean="0"/>
              <a:t>обновление ФГОС и </a:t>
            </a:r>
            <a:r>
              <a:rPr lang="ru-RU" b="1" dirty="0" smtClean="0">
                <a:solidFill>
                  <a:srgbClr val="002060"/>
                </a:solidFill>
              </a:rPr>
              <a:t>федеральной рабочей </a:t>
            </a:r>
            <a:r>
              <a:rPr lang="ru-RU" b="1" dirty="0" smtClean="0">
                <a:solidFill>
                  <a:srgbClr val="002060"/>
                </a:solidFill>
              </a:rPr>
              <a:t>программы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 </a:t>
            </a:r>
            <a:r>
              <a:rPr lang="ru-RU" b="1" dirty="0" smtClean="0">
                <a:solidFill>
                  <a:srgbClr val="002060"/>
                </a:solidFill>
              </a:rPr>
              <a:t>окружающему миру</a:t>
            </a:r>
            <a:r>
              <a:rPr lang="ru-RU" dirty="0" smtClean="0"/>
              <a:t>                                                                                         </a:t>
            </a:r>
            <a:r>
              <a:rPr lang="ru-RU" dirty="0" smtClean="0"/>
              <a:t>   </a:t>
            </a:r>
            <a:r>
              <a:rPr lang="ru-RU" b="1" dirty="0" smtClean="0">
                <a:solidFill>
                  <a:srgbClr val="C00000"/>
                </a:solidFill>
              </a:rPr>
              <a:t>в 2026 году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Основная школа:</a:t>
            </a:r>
          </a:p>
          <a:p>
            <a:r>
              <a:rPr lang="ru-RU" b="1" dirty="0" smtClean="0"/>
              <a:t>УГЛУБЛЕННОЕ ИЗУЧЕНИЕ ПРЕДМЕТОВ</a:t>
            </a:r>
            <a:r>
              <a:rPr lang="ru-RU" b="1" dirty="0"/>
              <a:t>,</a:t>
            </a:r>
            <a:endParaRPr lang="ru-RU" dirty="0"/>
          </a:p>
          <a:p>
            <a:r>
              <a:rPr lang="ru-RU" b="1" dirty="0" smtClean="0"/>
              <a:t>РАННЯЯ ПРОФОРИЕНТАЦИЯ И ПРЕДПРОФИЛЬНАЯПОДГОТОВКА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Средняя школа:</a:t>
            </a:r>
          </a:p>
          <a:p>
            <a:r>
              <a:rPr lang="ru-RU" b="1" dirty="0" smtClean="0"/>
              <a:t>ПРОФИЛЬНОЕ И ПРЕДПРОФЕССИОНАЛЬНОЕ ОБРАЗОВАНИЕ</a:t>
            </a:r>
          </a:p>
          <a:p>
            <a:endParaRPr lang="ru-RU" b="1" dirty="0" smtClean="0"/>
          </a:p>
          <a:p>
            <a:r>
              <a:rPr lang="ru-RU" dirty="0"/>
              <a:t>Увеличение </a:t>
            </a:r>
            <a:r>
              <a:rPr lang="ru-RU" b="1" dirty="0">
                <a:solidFill>
                  <a:srgbClr val="002060"/>
                </a:solidFill>
              </a:rPr>
              <a:t>не менее чем на 10 процентов </a:t>
            </a:r>
            <a:r>
              <a:rPr lang="ru-RU" dirty="0"/>
              <a:t>ежегодно количества обучающихся, изучающих </a:t>
            </a:r>
            <a:r>
              <a:rPr lang="ru-RU" b="1" dirty="0" smtClean="0">
                <a:solidFill>
                  <a:srgbClr val="002060"/>
                </a:solidFill>
              </a:rPr>
              <a:t>математику</a:t>
            </a:r>
            <a:r>
              <a:rPr lang="ru-RU" dirty="0" smtClean="0"/>
              <a:t> и </a:t>
            </a:r>
            <a:r>
              <a:rPr lang="ru-RU" b="1" dirty="0" smtClean="0">
                <a:solidFill>
                  <a:srgbClr val="002060"/>
                </a:solidFill>
              </a:rPr>
              <a:t>естественно-научные </a:t>
            </a:r>
            <a:r>
              <a:rPr lang="ru-RU" b="1" dirty="0">
                <a:solidFill>
                  <a:srgbClr val="002060"/>
                </a:solidFill>
              </a:rPr>
              <a:t>предметы углубленно или на профильном уровне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с 2024 года</a:t>
            </a:r>
          </a:p>
          <a:p>
            <a:pPr>
              <a:spcBef>
                <a:spcPts val="600"/>
              </a:spcBef>
            </a:pPr>
            <a:r>
              <a:rPr lang="ru-RU" b="1" dirty="0" smtClean="0"/>
              <a:t>Расширение </a:t>
            </a:r>
            <a:r>
              <a:rPr lang="ru-RU" dirty="0" smtClean="0"/>
              <a:t>сети </a:t>
            </a:r>
            <a:r>
              <a:rPr lang="ru-RU" dirty="0"/>
              <a:t>профильных классов и классов с углубленным изучением </a:t>
            </a:r>
            <a:r>
              <a:rPr lang="ru-RU" dirty="0" smtClean="0"/>
              <a:t>математики, физики</a:t>
            </a:r>
            <a:r>
              <a:rPr lang="ru-RU" dirty="0"/>
              <a:t>, химии и </a:t>
            </a:r>
            <a:r>
              <a:rPr lang="ru-RU" dirty="0" smtClean="0"/>
              <a:t>биологии (ежегодно)                                          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с 2025 года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1185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722</Words>
  <Application>Microsoft Office PowerPoint</Application>
  <PresentationFormat>Экран (16:9)</PresentationFormat>
  <Paragraphs>124</Paragraphs>
  <Slides>27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123</cp:revision>
  <dcterms:modified xsi:type="dcterms:W3CDTF">2025-03-24T17:07:14Z</dcterms:modified>
</cp:coreProperties>
</file>