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9"/>
  </p:notesMasterIdLst>
  <p:handoutMasterIdLst>
    <p:handoutMasterId r:id="rId20"/>
  </p:handoutMasterIdLst>
  <p:sldIdLst>
    <p:sldId id="323" r:id="rId5"/>
    <p:sldId id="312" r:id="rId6"/>
    <p:sldId id="326" r:id="rId7"/>
    <p:sldId id="325" r:id="rId8"/>
    <p:sldId id="281" r:id="rId9"/>
    <p:sldId id="318" r:id="rId10"/>
    <p:sldId id="319" r:id="rId11"/>
    <p:sldId id="324" r:id="rId12"/>
    <p:sldId id="327" r:id="rId13"/>
    <p:sldId id="328" r:id="rId14"/>
    <p:sldId id="329" r:id="rId15"/>
    <p:sldId id="330" r:id="rId16"/>
    <p:sldId id="321" r:id="rId17"/>
    <p:sldId id="297" r:id="rId18"/>
  </p:sldIdLst>
  <p:sldSz cx="12192000" cy="6858000"/>
  <p:notesSz cx="13716000" cy="2438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96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2C8F"/>
    <a:srgbClr val="202C8F"/>
    <a:srgbClr val="FDFBF6"/>
    <a:srgbClr val="AAC4E9"/>
    <a:srgbClr val="F5CDCE"/>
    <a:srgbClr val="DF8C8C"/>
    <a:srgbClr val="D4D593"/>
    <a:srgbClr val="E6F0FE"/>
    <a:srgbClr val="CDBE8A"/>
    <a:srgbClr val="F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5388" autoAdjust="0"/>
  </p:normalViewPr>
  <p:slideViewPr>
    <p:cSldViewPr snapToGrid="0" snapToObjects="1">
      <p:cViewPr varScale="1">
        <p:scale>
          <a:sx n="84" d="100"/>
          <a:sy n="84" d="100"/>
        </p:scale>
        <p:origin x="732" y="90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96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37" d="100"/>
          <a:sy n="37" d="100"/>
        </p:scale>
        <p:origin x="33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F16EF179-AC8C-44A3-9ED6-6152B0CF8E1F}" type="datetimeyyyy">
              <a:rPr lang="ru-RU" smtClean="0"/>
              <a:t>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420BD0AB-C59E-4A46-83D3-F07787446BA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654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541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138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668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Изображение 0">
            <a:extLst>
              <a:ext uri="{FF2B5EF4-FFF2-40B4-BE49-F238E27FC236}">
                <a16:creationId xmlns="" xmlns:a16="http://schemas.microsoft.com/office/drawing/2014/main" id="{BA5D5A72-CB6F-F8DE-E2C9-90459C8C3DC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="" xmlns:a16="http://schemas.microsoft.com/office/drawing/2014/main" id="{E66FD7FF-2869-7902-36B2-2B229AB9AB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="" xmlns:a16="http://schemas.microsoft.com/office/drawing/2014/main" id="{B1457C88-4472-81CF-02AF-4421E0A308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>
            <a:extLst>
              <a:ext uri="{FF2B5EF4-FFF2-40B4-BE49-F238E27FC236}">
                <a16:creationId xmlns="" xmlns:a16="http://schemas.microsoft.com/office/drawing/2014/main" id="{D014917C-8694-B4A4-A211-0F31F00E24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0" name="Полилиния 9">
            <a:extLst>
              <a:ext uri="{FF2B5EF4-FFF2-40B4-BE49-F238E27FC236}">
                <a16:creationId xmlns="" xmlns:a16="http://schemas.microsoft.com/office/drawing/2014/main" id="{A7DB6972-BB75-254A-BA88-C0C3E6E93B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Изображение 2">
            <a:extLst>
              <a:ext uri="{FF2B5EF4-FFF2-40B4-BE49-F238E27FC236}">
                <a16:creationId xmlns="" xmlns:a16="http://schemas.microsoft.com/office/drawing/2014/main" id="{790E862E-398F-571C-EC2C-3D17164DE05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" name="Текст 54">
            <a:extLst>
              <a:ext uri="{FF2B5EF4-FFF2-40B4-BE49-F238E27FC236}">
                <a16:creationId xmlns=""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rtlCol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ru-RU" sz="1800"/>
            </a:lvl1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=""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 rtlCol="0">
            <a:normAutofit/>
          </a:bodyPr>
          <a:lstStyle>
            <a:lvl1pPr>
              <a:defRPr lang="ru-RU" sz="1800"/>
            </a:lvl1pPr>
            <a:lvl2pPr>
              <a:defRPr lang="ru-RU" sz="1800"/>
            </a:lvl2pPr>
            <a:lvl3pPr>
              <a:defRPr lang="ru-RU" sz="1800"/>
            </a:lvl3pPr>
            <a:lvl4pPr>
              <a:defRPr lang="ru-RU" sz="1800"/>
            </a:lvl4pPr>
            <a:lvl5pPr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Номер слайда 2">
            <a:extLst>
              <a:ext uri="{FF2B5EF4-FFF2-40B4-BE49-F238E27FC236}">
                <a16:creationId xmlns=""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Графический объект 28">
            <a:extLst>
              <a:ext uri="{FF2B5EF4-FFF2-40B4-BE49-F238E27FC236}">
                <a16:creationId xmlns="" xmlns:a16="http://schemas.microsoft.com/office/drawing/2014/main" id="{D5595DD5-43B0-252F-8BC6-6B74340C5B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9" name="Полилиния 48">
            <a:extLst>
              <a:ext uri="{FF2B5EF4-FFF2-40B4-BE49-F238E27FC236}">
                <a16:creationId xmlns="" xmlns:a16="http://schemas.microsoft.com/office/drawing/2014/main" id="{BC3A3767-6C5E-8188-0A49-955BBACE37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=""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=""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7" name="Номер слайда 2">
            <a:extLst>
              <a:ext uri="{FF2B5EF4-FFF2-40B4-BE49-F238E27FC236}">
                <a16:creationId xmlns=""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43" name="Графический объект 42">
            <a:extLst>
              <a:ext uri="{FF2B5EF4-FFF2-40B4-BE49-F238E27FC236}">
                <a16:creationId xmlns="" xmlns:a16="http://schemas.microsoft.com/office/drawing/2014/main" id="{C6639AD7-128F-B39D-B45F-0F22A2C6D6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Графический объект 53">
            <a:extLst>
              <a:ext uri="{FF2B5EF4-FFF2-40B4-BE49-F238E27FC236}">
                <a16:creationId xmlns="" xmlns:a16="http://schemas.microsoft.com/office/drawing/2014/main" id="{48479A23-C29C-C711-510C-05B69B8822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Изображение 2">
            <a:extLst>
              <a:ext uri="{FF2B5EF4-FFF2-40B4-BE49-F238E27FC236}">
                <a16:creationId xmlns="" xmlns:a16="http://schemas.microsoft.com/office/drawing/2014/main" id="{F3DC42FA-4B8F-2EFC-CAB4-1CCAB93BEB7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376CF4B8-1811-BD21-43A7-560AC4724F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30B7B4F0-D3BC-63DF-6429-F771BE5A32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 rtlCol="0"/>
          <a:lstStyle>
            <a:lvl1pPr algn="ctr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4" name="Объект 5">
            <a:extLst>
              <a:ext uri="{FF2B5EF4-FFF2-40B4-BE49-F238E27FC236}">
                <a16:creationId xmlns=""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6" name="Номер слайда 2">
            <a:extLst>
              <a:ext uri="{FF2B5EF4-FFF2-40B4-BE49-F238E27FC236}">
                <a16:creationId xmlns=""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 12">
            <a:extLst>
              <a:ext uri="{FF2B5EF4-FFF2-40B4-BE49-F238E27FC236}">
                <a16:creationId xmlns="" xmlns:a16="http://schemas.microsoft.com/office/drawing/2014/main" id="{AEF1F750-031C-BDB7-BD7B-9CBE17406F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="" xmlns:a16="http://schemas.microsoft.com/office/drawing/2014/main" id="{FEB515B5-2D9F-58E1-6E3C-CCBF105D89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9" name="Изображение 2">
            <a:extLst>
              <a:ext uri="{FF2B5EF4-FFF2-40B4-BE49-F238E27FC236}">
                <a16:creationId xmlns="" xmlns:a16="http://schemas.microsoft.com/office/drawing/2014/main" id="{5CCFEDF9-5B69-87BA-8A33-35033DA401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=""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rtlCol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="" xmlns:a16="http://schemas.microsoft.com/office/drawing/2014/main" id="{2C6B5F91-ABF5-D0B6-E43F-40CEDC3A6D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="" xmlns:a16="http://schemas.microsoft.com/office/drawing/2014/main" id="{A52D64F1-27B6-A1E5-4F44-A6029FAB307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/>
          <a:lstStyle>
            <a:defPPr>
              <a:defRPr lang="ru-RU"/>
            </a:def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="" xmlns:a16="http://schemas.microsoft.com/office/drawing/2014/main" id="{A626DE4B-D4E5-B36A-89FA-7C0E87AFC3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="" xmlns:a16="http://schemas.microsoft.com/office/drawing/2014/main" id="{95243571-BE64-3777-F992-88FC43A6053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="" xmlns:a16="http://schemas.microsoft.com/office/drawing/2014/main" id="{ADFAE2CB-0EAD-E788-FCB7-FB12F693919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 rtlCol="0"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="" xmlns:a16="http://schemas.microsoft.com/office/drawing/2014/main" id="{CAA6B609-D718-DB49-892F-7E49376CC91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lang="ru-RU" sz="28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75923D9E-9381-3D11-B31A-1BF5C97F35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Полилиния 7">
              <a:extLst>
                <a:ext uri="{FF2B5EF4-FFF2-40B4-BE49-F238E27FC236}">
                  <a16:creationId xmlns=""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8" name="Полилиния 6">
              <a:extLst>
                <a:ext uri="{FF2B5EF4-FFF2-40B4-BE49-F238E27FC236}">
                  <a16:creationId xmlns=""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0F297964-0B81-31DC-6D6D-1414832238B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Полилиния 7">
              <a:extLst>
                <a:ext uri="{FF2B5EF4-FFF2-40B4-BE49-F238E27FC236}">
                  <a16:creationId xmlns=""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11" name="Полилиния 6">
              <a:extLst>
                <a:ext uri="{FF2B5EF4-FFF2-40B4-BE49-F238E27FC236}">
                  <a16:creationId xmlns=""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14" name="Изображение 2">
            <a:extLst>
              <a:ext uri="{FF2B5EF4-FFF2-40B4-BE49-F238E27FC236}">
                <a16:creationId xmlns="" xmlns:a16="http://schemas.microsoft.com/office/drawing/2014/main" id="{EFFAEAD9-58A9-096B-C6D0-58F7AD08EB2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=""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ru-RU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ru-RU" sz="18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537D12D-0FCA-3396-988D-452D3D526E3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1710CE8-8A83-C0D3-623E-AFCC6C6A29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grpSp>
        <p:nvGrpSpPr>
          <p:cNvPr id="18" name="Группа 17">
            <a:extLst>
              <a:ext uri="{FF2B5EF4-FFF2-40B4-BE49-F238E27FC236}">
                <a16:creationId xmlns="" xmlns:a16="http://schemas.microsoft.com/office/drawing/2014/main" id="{7AA66C80-37C3-6D28-7564-733A30B2CD8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Полилиния: Фигура 28">
              <a:extLst>
                <a:ext uri="{FF2B5EF4-FFF2-40B4-BE49-F238E27FC236}">
                  <a16:creationId xmlns="" xmlns:a16="http://schemas.microsoft.com/office/drawing/2014/main" id="{D9DB7C23-E0CF-A75F-BFFD-4E7679AF4A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15" name="Полилиния: фигура 15">
              <a:extLst>
                <a:ext uri="{FF2B5EF4-FFF2-40B4-BE49-F238E27FC236}">
                  <a16:creationId xmlns="" xmlns:a16="http://schemas.microsoft.com/office/drawing/2014/main" id="{4D62A0CC-A0CE-403A-A167-27225B2C608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Изображение 2">
              <a:extLst>
                <a:ext uri="{FF2B5EF4-FFF2-40B4-BE49-F238E27FC236}">
                  <a16:creationId xmlns="" xmlns:a16="http://schemas.microsoft.com/office/drawing/2014/main" id="{F8AD83DA-A293-6D56-F606-7C98C403A3F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rtlCol="0" anchor="ctr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=""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 dirty="0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86F8B46B-EF6E-BC12-09E2-0F3B779197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5D7B4F11-E150-473B-98F5-6E6AC964686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36" name="Полилиния 35">
            <a:extLst>
              <a:ext uri="{FF2B5EF4-FFF2-40B4-BE49-F238E27FC236}">
                <a16:creationId xmlns="" xmlns:a16="http://schemas.microsoft.com/office/drawing/2014/main" id="{A8E2FA61-C047-21BB-AA50-F84AD76854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="" xmlns:a16="http://schemas.microsoft.com/office/drawing/2014/main" id="{1A2791BA-760E-9FA5-8743-D0B699FC98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Текст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</p:txBody>
      </p:sp>
      <p:sp>
        <p:nvSpPr>
          <p:cNvPr id="52" name="Рисунок 7">
            <a:extLst>
              <a:ext uri="{FF2B5EF4-FFF2-40B4-BE49-F238E27FC236}">
                <a16:creationId xmlns=""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Изображение 1">
            <a:extLst>
              <a:ext uri="{FF2B5EF4-FFF2-40B4-BE49-F238E27FC236}">
                <a16:creationId xmlns="" xmlns:a16="http://schemas.microsoft.com/office/drawing/2014/main" id="{2A3EC91E-4089-D366-06D3-3E66F93DFA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="" xmlns:a16="http://schemas.microsoft.com/office/drawing/2014/main" id="{70F595E1-C910-3710-90E9-AF5FFCE0586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9" name="Полилиния 70">
            <a:extLst>
              <a:ext uri="{FF2B5EF4-FFF2-40B4-BE49-F238E27FC236}">
                <a16:creationId xmlns="" xmlns:a16="http://schemas.microsoft.com/office/drawing/2014/main" id="{AA39EF58-54F1-4AC9-1D83-2E7DEEAAEA6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Полилиния 70">
            <a:extLst>
              <a:ext uri="{FF2B5EF4-FFF2-40B4-BE49-F238E27FC236}">
                <a16:creationId xmlns="" xmlns:a16="http://schemas.microsoft.com/office/drawing/2014/main" id="{0C320934-59CC-4123-C7C1-FEEE89F30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3" name="Изображение 4">
            <a:extLst>
              <a:ext uri="{FF2B5EF4-FFF2-40B4-BE49-F238E27FC236}">
                <a16:creationId xmlns="" xmlns:a16="http://schemas.microsoft.com/office/drawing/2014/main" id="{EC46DC71-C12A-96C8-3FE2-AA95AB58B3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 b="1">
                <a:latin typeface="+mj-lt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3">
            <a:extLst>
              <a:ext uri="{FF2B5EF4-FFF2-40B4-BE49-F238E27FC236}">
                <a16:creationId xmlns=""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Номер слайда 2">
            <a:extLst>
              <a:ext uri="{FF2B5EF4-FFF2-40B4-BE49-F238E27FC236}">
                <a16:creationId xmlns=""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>
            <a:extLst>
              <a:ext uri="{FF2B5EF4-FFF2-40B4-BE49-F238E27FC236}">
                <a16:creationId xmlns=""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1" name="Изображение 0">
            <a:extLst>
              <a:ext uri="{FF2B5EF4-FFF2-40B4-BE49-F238E27FC236}">
                <a16:creationId xmlns="" xmlns:a16="http://schemas.microsoft.com/office/drawing/2014/main" id="{CD2D664E-6702-6607-A37E-2E99614491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3" name="Изображение 1">
            <a:extLst>
              <a:ext uri="{FF2B5EF4-FFF2-40B4-BE49-F238E27FC236}">
                <a16:creationId xmlns="" xmlns:a16="http://schemas.microsoft.com/office/drawing/2014/main" id="{951C5737-DF7E-D671-AC74-9E488335BCA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Полилиния: фигура 38">
            <a:extLst>
              <a:ext uri="{FF2B5EF4-FFF2-40B4-BE49-F238E27FC236}">
                <a16:creationId xmlns="" xmlns:a16="http://schemas.microsoft.com/office/drawing/2014/main" id="{F232A1E1-DD38-15EA-6CA1-A84950EC43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7" name="Изображение 5">
            <a:extLst>
              <a:ext uri="{FF2B5EF4-FFF2-40B4-BE49-F238E27FC236}">
                <a16:creationId xmlns="" xmlns:a16="http://schemas.microsoft.com/office/drawing/2014/main" id="{B9036D42-A06F-E6EE-BB91-8BAF045198B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9" name="Изображение 6">
            <a:extLst>
              <a:ext uri="{FF2B5EF4-FFF2-40B4-BE49-F238E27FC236}">
                <a16:creationId xmlns="" xmlns:a16="http://schemas.microsoft.com/office/drawing/2014/main" id="{86E0540C-3355-A50D-AC61-047B54B70C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Номер слайда 2">
            <a:extLst>
              <a:ext uri="{FF2B5EF4-FFF2-40B4-BE49-F238E27FC236}">
                <a16:creationId xmlns=""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Объект 2">
            <a:extLst>
              <a:ext uri="{FF2B5EF4-FFF2-40B4-BE49-F238E27FC236}">
                <a16:creationId xmlns=""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 26">
            <a:extLst>
              <a:ext uri="{FF2B5EF4-FFF2-40B4-BE49-F238E27FC236}">
                <a16:creationId xmlns="" xmlns:a16="http://schemas.microsoft.com/office/drawing/2014/main" id="{3C7B0BB3-A5CA-7C72-DC39-AD00EC90964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 17">
            <a:extLst>
              <a:ext uri="{FF2B5EF4-FFF2-40B4-BE49-F238E27FC236}">
                <a16:creationId xmlns="" xmlns:a16="http://schemas.microsoft.com/office/drawing/2014/main" id="{07871527-68A5-0A5C-F5A6-A80523BAC92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="" xmlns:a16="http://schemas.microsoft.com/office/drawing/2014/main" id="{CEB118B3-9B06-AD11-738A-7A0651F98B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илиния 15">
            <a:extLst>
              <a:ext uri="{FF2B5EF4-FFF2-40B4-BE49-F238E27FC236}">
                <a16:creationId xmlns="" xmlns:a16="http://schemas.microsoft.com/office/drawing/2014/main" id="{0EA94262-504E-06F2-F383-E832C37B12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9">
            <a:extLst>
              <a:ext uri="{FF2B5EF4-FFF2-40B4-BE49-F238E27FC236}">
                <a16:creationId xmlns=""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9" name="Номер слайда 2">
            <a:extLst>
              <a:ext uri="{FF2B5EF4-FFF2-40B4-BE49-F238E27FC236}">
                <a16:creationId xmlns=""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Объект 3">
            <a:extLst>
              <a:ext uri="{FF2B5EF4-FFF2-40B4-BE49-F238E27FC236}">
                <a16:creationId xmlns=""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25" name="Объект 5">
            <a:extLst>
              <a:ext uri="{FF2B5EF4-FFF2-40B4-BE49-F238E27FC236}">
                <a16:creationId xmlns=""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376CF4B8-1811-BD21-43A7-560AC4724F3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30B7B4F0-D3BC-63DF-6429-F771BE5A32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 rtlCol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lang="ru-RU"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lang="ru-RU"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lang="ru-RU"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indent="-283464">
              <a:spcBef>
                <a:spcPts val="1000"/>
              </a:spcBef>
              <a:defRPr lang="ru-RU" sz="1800"/>
            </a:lvl2pPr>
            <a:lvl3pPr indent="-283464">
              <a:spcBef>
                <a:spcPts val="1000"/>
              </a:spcBef>
              <a:defRPr lang="ru-RU" sz="1800"/>
            </a:lvl3pPr>
            <a:lvl4pPr indent="-283464">
              <a:spcBef>
                <a:spcPts val="1000"/>
              </a:spcBef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31" name="Рисунок 30">
            <a:extLst>
              <a:ext uri="{FF2B5EF4-FFF2-40B4-BE49-F238E27FC236}">
                <a16:creationId xmlns=""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  <p:grpSp>
        <p:nvGrpSpPr>
          <p:cNvPr id="32" name="Группа 31">
            <a:extLst>
              <a:ext uri="{FF2B5EF4-FFF2-40B4-BE49-F238E27FC236}">
                <a16:creationId xmlns="" xmlns:a16="http://schemas.microsoft.com/office/drawing/2014/main" id="{B9152F76-E42E-3D76-6BDB-2FA0D69216A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Полилиния: Фигура 28">
              <a:extLst>
                <a:ext uri="{FF2B5EF4-FFF2-40B4-BE49-F238E27FC236}">
                  <a16:creationId xmlns="" xmlns:a16="http://schemas.microsoft.com/office/drawing/2014/main" id="{ED0348C7-D83F-0AD7-2539-41219A79569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21" name="Полилиния: Фигура 25">
              <a:extLst>
                <a:ext uri="{FF2B5EF4-FFF2-40B4-BE49-F238E27FC236}">
                  <a16:creationId xmlns="" xmlns:a16="http://schemas.microsoft.com/office/drawing/2014/main" id="{E911AA2D-BE77-278D-CD2E-2EB3E180F3B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Полилиния: фигура 15">
              <a:extLst>
                <a:ext uri="{FF2B5EF4-FFF2-40B4-BE49-F238E27FC236}">
                  <a16:creationId xmlns="" xmlns:a16="http://schemas.microsoft.com/office/drawing/2014/main" id="{B6CE0BA6-C0FD-AC39-6C31-8477E0CAFDB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Изображение 2">
              <a:extLst>
                <a:ext uri="{FF2B5EF4-FFF2-40B4-BE49-F238E27FC236}">
                  <a16:creationId xmlns="" xmlns:a16="http://schemas.microsoft.com/office/drawing/2014/main" id="{666AD1A4-36DE-12F3-BB78-BA678A59572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44" name="Номер слайда 2">
            <a:extLst>
              <a:ext uri="{FF2B5EF4-FFF2-40B4-BE49-F238E27FC236}">
                <a16:creationId xmlns=""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>
            <a:extLst>
              <a:ext uri="{FF2B5EF4-FFF2-40B4-BE49-F238E27FC236}">
                <a16:creationId xmlns="" xmlns:a16="http://schemas.microsoft.com/office/drawing/2014/main" id="{28259CF0-6BC5-3693-6F49-C4489C07C3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6" name="Изображение 4">
            <a:extLst>
              <a:ext uri="{FF2B5EF4-FFF2-40B4-BE49-F238E27FC236}">
                <a16:creationId xmlns="" xmlns:a16="http://schemas.microsoft.com/office/drawing/2014/main" id="{9019DA73-2516-F3D2-ECDB-620C90483D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4" name="Полилиния 13">
            <a:extLst>
              <a:ext uri="{FF2B5EF4-FFF2-40B4-BE49-F238E27FC236}">
                <a16:creationId xmlns="" xmlns:a16="http://schemas.microsoft.com/office/drawing/2014/main" id="{5665DA82-D253-8EC5-5DFB-F0266ED9FBB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21" name="Изображение 2">
            <a:extLst>
              <a:ext uri="{FF2B5EF4-FFF2-40B4-BE49-F238E27FC236}">
                <a16:creationId xmlns="" xmlns:a16="http://schemas.microsoft.com/office/drawing/2014/main" id="{A8B7F1F1-806C-8D65-7340-220A0C4653C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Полилиния 11">
            <a:extLst>
              <a:ext uri="{FF2B5EF4-FFF2-40B4-BE49-F238E27FC236}">
                <a16:creationId xmlns="" xmlns:a16="http://schemas.microsoft.com/office/drawing/2014/main" id="{E76518D4-6149-BA03-3BE5-6A13A792C11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0" name="Объект 2">
            <a:extLst>
              <a:ext uri="{FF2B5EF4-FFF2-40B4-BE49-F238E27FC236}">
                <a16:creationId xmlns=""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=""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0" name="Номер слайда 2">
            <a:extLst>
              <a:ext uri="{FF2B5EF4-FFF2-40B4-BE49-F238E27FC236}">
                <a16:creationId xmlns=""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lang="ru-RU" sz="1200">
                <a:solidFill>
                  <a:schemeClr val="accent6"/>
                </a:solidFill>
                <a:latin typeface="+mn-lt"/>
                <a:cs typeface="+mn-cs" panose="020B0604020202020204" pitchFamily="34" charset="0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ru-RU"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1514648D-FD52-907F-90EB-7C3DF5F94737}"/>
              </a:ext>
            </a:extLst>
          </p:cNvPr>
          <p:cNvGrpSpPr/>
          <p:nvPr/>
        </p:nvGrpSpPr>
        <p:grpSpPr>
          <a:xfrm>
            <a:off x="0" y="1341992"/>
            <a:ext cx="7499758" cy="1631217"/>
            <a:chOff x="0" y="446642"/>
            <a:chExt cx="7499758" cy="2439171"/>
          </a:xfrm>
        </p:grpSpPr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7BCDDB9F-15A3-7206-577E-A9CF6A817964}"/>
                </a:ext>
              </a:extLst>
            </p:cNvPr>
            <p:cNvSpPr/>
            <p:nvPr/>
          </p:nvSpPr>
          <p:spPr>
            <a:xfrm>
              <a:off x="0" y="446642"/>
              <a:ext cx="6400799" cy="24232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>
              <a:extLst>
                <a:ext uri="{FF2B5EF4-FFF2-40B4-BE49-F238E27FC236}">
                  <a16:creationId xmlns="" xmlns:a16="http://schemas.microsoft.com/office/drawing/2014/main" id="{87E54BDD-8455-E0A3-3297-5BFDAA9985B4}"/>
                </a:ext>
              </a:extLst>
            </p:cNvPr>
            <p:cNvSpPr/>
            <p:nvPr/>
          </p:nvSpPr>
          <p:spPr>
            <a:xfrm>
              <a:off x="5385732" y="446642"/>
              <a:ext cx="2114026" cy="243917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F82F807-3E88-6B2F-2AB6-B06CABFDC7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2899" y="5551281"/>
            <a:ext cx="5715000" cy="1040019"/>
          </a:xfrm>
        </p:spPr>
        <p:txBody>
          <a:bodyPr>
            <a:normAutofit/>
          </a:bodyPr>
          <a:lstStyle/>
          <a:p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Андрианова Елена Андреевна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, учитель технологии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ЦО № 52, педагог Центра «Точка Роста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796B33F-627F-58D3-B856-7B36F1B15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899" y="1647825"/>
            <a:ext cx="6400799" cy="1057568"/>
          </a:xfrm>
        </p:spPr>
        <p:txBody>
          <a:bodyPr rtlCol="0" anchor="ctr"/>
          <a:lstStyle>
            <a:defPPr>
              <a:defRPr lang="ru-RU"/>
            </a:defPPr>
          </a:lstStyle>
          <a:p>
            <a:r>
              <a:rPr lang="ru-RU" sz="1800" i="1" dirty="0">
                <a:latin typeface="Arial" panose="020B0604020202020204" pitchFamily="34" charset="0"/>
                <a:cs typeface="Arial" panose="020B0604020202020204" pitchFamily="34" charset="0"/>
              </a:rPr>
              <a:t>семинар-практикум «Использование возможностей центров «Точка роста» для реализации индивидуальных проектов»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A45D4DF-44C9-2030-3260-7FC362795FE4}"/>
              </a:ext>
            </a:extLst>
          </p:cNvPr>
          <p:cNvSpPr txBox="1"/>
          <p:nvPr/>
        </p:nvSpPr>
        <p:spPr>
          <a:xfrm>
            <a:off x="342899" y="3281668"/>
            <a:ext cx="70770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1F2C8F"/>
                </a:solidFill>
                <a:latin typeface="+mj-lt"/>
              </a:rPr>
              <a:t>Использование возможностей центров «Точка роста» для реализации индивидуальных проектов по технологии (направление «Графический дизайн</a:t>
            </a:r>
            <a:r>
              <a:rPr lang="ru-RU" sz="2400" dirty="0" smtClean="0">
                <a:solidFill>
                  <a:srgbClr val="1F2C8F"/>
                </a:solidFill>
                <a:latin typeface="+mj-lt"/>
              </a:rPr>
              <a:t>») </a:t>
            </a:r>
            <a:endParaRPr lang="ru-RU" sz="2400" dirty="0">
              <a:solidFill>
                <a:srgbClr val="1F2C8F"/>
              </a:solidFill>
              <a:latin typeface="+mj-lt"/>
            </a:endParaRPr>
          </a:p>
          <a:p>
            <a:endParaRPr lang="ru-RU" sz="2400" dirty="0">
              <a:solidFill>
                <a:srgbClr val="1F2C8F"/>
              </a:solidFill>
              <a:latin typeface="+mj-lt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BEC51C4-B7B1-9B8B-E5DF-7DBACAC713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02"/>
            <a:ext cx="1759383" cy="9250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D098894-DBE4-8D09-8C21-0A8031E789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079" y="79132"/>
            <a:ext cx="2367756" cy="118267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A5183AA-92DD-36DC-90B4-BA0140C46C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5937454"/>
            <a:ext cx="4655840" cy="920546"/>
          </a:xfrm>
          <a:prstGeom prst="rect">
            <a:avLst/>
          </a:prstGeom>
        </p:spPr>
      </p:pic>
      <p:pic>
        <p:nvPicPr>
          <p:cNvPr id="7170" name="Picture 2" descr="Picture background">
            <a:extLst>
              <a:ext uri="{FF2B5EF4-FFF2-40B4-BE49-F238E27FC236}">
                <a16:creationId xmlns="" xmlns:a16="http://schemas.microsoft.com/office/drawing/2014/main" id="{F882FE57-6CBD-7002-9FC0-720AA06F8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872" y="372124"/>
            <a:ext cx="2586084" cy="5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456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DC7611C-B129-28E8-521E-79AC3CBB9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60565" y="595968"/>
            <a:ext cx="8245660" cy="5829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Для работы с растровой графикой, аналогичной Photoshop: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GIMP (GNU Image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Manipulation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Program): Мощный свободный редактор изображений с широким спектром инструментов для ретуши, цветокоррекции, создания коллажей и работы с различными форматами файлов.</a:t>
            </a: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Photopea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Онлайн-редактор, доступный через браузер, с интерфейсом, напоминающим Photoshop.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Для работы с векторной графикой, аналогичной </a:t>
            </a:r>
            <a:r>
              <a:rPr lang="ru-RU" sz="2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CorelDRAW</a:t>
            </a:r>
            <a:r>
              <a:rPr lang="ru-RU" sz="21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Vectr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Бесплатный онлайн-редактор векторов, удобный для создания иллюстраций, логотипов и дизайна веб-сайтов.</a:t>
            </a: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Gravit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Designer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Еще один бесплатный онлайн-редактор с расширенным функционалом для работы с векторной графикой.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Важно отметить, что выбор оптимального программного обеспечения зависит от конкретных задач, решаемых в "Точке Роста". Прежде чем внедрять альтернативы, необходимо провести анализ потребностей пользователей, оценить совместимость с существующей инфраструктурой и пройти обучение работе с новым ПО.</a:t>
            </a:r>
          </a:p>
        </p:txBody>
      </p:sp>
    </p:spTree>
    <p:extLst>
      <p:ext uri="{BB962C8B-B14F-4D97-AF65-F5344CB8AC3E}">
        <p14:creationId xmlns:p14="http://schemas.microsoft.com/office/powerpoint/2010/main" val="817968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F6E06C-8F85-120D-58EA-BE4400D50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36895"/>
            <a:ext cx="10511627" cy="694264"/>
          </a:xfrm>
        </p:spPr>
        <p:txBody>
          <a:bodyPr/>
          <a:lstStyle/>
          <a:p>
            <a:r>
              <a:rPr lang="ru-RU" sz="2000" dirty="0"/>
              <a:t>Применение искусственного интеллекта в реализации индивидуальных проектов по предмету "Труд" (Технологии)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DBCDEFF-F22F-8E11-B255-CF91B97ED0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914400" y="1569446"/>
            <a:ext cx="10511627" cy="100597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Искусственный интеллект (ИИ) стремительно проникает во все сферы нашей жизни, включая образование. В области графического дизайна, являющейся частью предмета "Труд" (Технологии), применение ИИ открывает новые возможности для реализации индивидуальных проектов.</a:t>
            </a:r>
          </a:p>
          <a:p>
            <a:pPr marL="0" indent="0" algn="just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1334DA85-CC3F-318A-32FF-E70422C5E8F9}"/>
              </a:ext>
            </a:extLst>
          </p:cNvPr>
          <p:cNvSpPr/>
          <p:nvPr/>
        </p:nvSpPr>
        <p:spPr>
          <a:xfrm>
            <a:off x="1132514" y="3053592"/>
            <a:ext cx="3129094" cy="31290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Во-первых, ИИ может служить мощным инструментом для генерации идей и концепций.  С помощью алгоритмов машинного обучения, ИИ может анализировать существующие дизайнерские решения, выявлять тенденции и предлагать оригинальные подходы к созданию графических элементов.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40F3AB0-26F4-F769-3984-897A40AF911C}"/>
              </a:ext>
            </a:extLst>
          </p:cNvPr>
          <p:cNvSpPr/>
          <p:nvPr/>
        </p:nvSpPr>
        <p:spPr>
          <a:xfrm>
            <a:off x="4566408" y="3053592"/>
            <a:ext cx="3129094" cy="31290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Во-вторых, ИИ способен автоматизировать рутинные операции в процессе дизайна, такие как обработка изображений, создание макетов и цветокоррекция. Это освобождает время и силы дизайнера для более творческих задач, таких как разработка концепции и воплощение идеи.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EEE5358D-87B9-6E75-726D-388D252B89A8}"/>
              </a:ext>
            </a:extLst>
          </p:cNvPr>
          <p:cNvSpPr/>
          <p:nvPr/>
        </p:nvSpPr>
        <p:spPr>
          <a:xfrm>
            <a:off x="8000302" y="3053592"/>
            <a:ext cx="3129094" cy="31290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В-третьих, ИИ может быть использован для тестирования и оценки дизайна. С помощью алгоритмов анализа зрительного восприятия, можно получить объективную оценку эффективности дизайна, его привлекательности для целевой аудитории и соответствия поставленным задачам.</a:t>
            </a:r>
          </a:p>
        </p:txBody>
      </p:sp>
    </p:spTree>
    <p:extLst>
      <p:ext uri="{BB962C8B-B14F-4D97-AF65-F5344CB8AC3E}">
        <p14:creationId xmlns:p14="http://schemas.microsoft.com/office/powerpoint/2010/main" val="3609098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897417D-EA5B-9E6C-1179-C9638DB772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370" y="1061623"/>
            <a:ext cx="5723586" cy="4739104"/>
          </a:xfrm>
        </p:spPr>
        <p:txBody>
          <a:bodyPr anchor="ctr">
            <a:normAutofit/>
          </a:bodyPr>
          <a:lstStyle/>
          <a:p>
            <a:r>
              <a:rPr lang="ru-RU" sz="1700" b="0" dirty="0"/>
              <a:t>Несмотря на очевидные преимущества, важно помнить, что ИИ - это инструмент, а не замена дизайнеру. Творческий потенциал, эстетический вкус и способность к критическому мышлению остаются исключительно человеческими качествами. </a:t>
            </a:r>
            <a:br>
              <a:rPr lang="ru-RU" sz="1700" b="0" dirty="0"/>
            </a:br>
            <a:r>
              <a:rPr lang="ru-RU" sz="1700" b="0" dirty="0"/>
              <a:t/>
            </a:r>
            <a:br>
              <a:rPr lang="ru-RU" sz="1700" b="0" dirty="0"/>
            </a:br>
            <a:r>
              <a:rPr lang="ru-RU" sz="1700" b="0" dirty="0"/>
              <a:t>Применение ИИ в графическом дизайне должно рассматриваться как способ расширения возможностей дизайнера, а не как автоматизация всего творческого процесса. В конечном счёте, успех проекта зависит от гармоничного взаимодействия человека и искусственного интеллекта.</a:t>
            </a:r>
          </a:p>
        </p:txBody>
      </p:sp>
      <p:pic>
        <p:nvPicPr>
          <p:cNvPr id="9222" name="Picture 6" descr="Picture background">
            <a:extLst>
              <a:ext uri="{FF2B5EF4-FFF2-40B4-BE49-F238E27FC236}">
                <a16:creationId xmlns="" xmlns:a16="http://schemas.microsoft.com/office/drawing/2014/main" id="{C1996661-761F-0AFA-7EFB-32F33AE2A4E8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345" y="191"/>
            <a:ext cx="4344695" cy="635914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64200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38D62608-F5E4-7EC0-5EF0-4F988DDDE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564" y="485774"/>
            <a:ext cx="9875463" cy="99974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3200"/>
              <a:t>советы и рекомендации</a:t>
            </a:r>
            <a:endParaRPr lang="ru-RU" sz="3200" dirty="0"/>
          </a:p>
        </p:txBody>
      </p:sp>
      <p:sp>
        <p:nvSpPr>
          <p:cNvPr id="7" name="Объект 6">
            <a:extLst>
              <a:ext uri="{FF2B5EF4-FFF2-40B4-BE49-F238E27FC236}">
                <a16:creationId xmlns="" xmlns:a16="http://schemas.microsoft.com/office/drawing/2014/main" id="{B53E63CC-88B9-65D8-678F-37C7EE5CA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6340" y="1878213"/>
            <a:ext cx="10330498" cy="4393047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ru-RU" sz="1400" dirty="0">
                <a:latin typeface="+mj-lt"/>
              </a:rPr>
              <a:t>Выбор темы: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Предлагать школьникам актуальные и интересные темы, связанные с их увлечениями или проблемами окружающей среды. Примеры: дизайн этикетки для местного продукта, разработка логотипа для школьного мероприятия, создание информационного плаката о здоровом образе жизни.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latin typeface="+mj-lt"/>
              </a:rPr>
              <a:t>Использование </a:t>
            </a:r>
            <a:r>
              <a:rPr lang="ru-RU" sz="1400" dirty="0">
                <a:latin typeface="+mj-lt"/>
              </a:rPr>
              <a:t>доступных инструментов: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Обеспечить доступ к простым и интуитивно понятным графическим редакторам, таким как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Canva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Vectr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или GIMP. В центре «Точка роста» можно организовать мастер-классы по работе с этими инструментами.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latin typeface="+mj-lt"/>
              </a:rPr>
              <a:t>Интеграция </a:t>
            </a:r>
            <a:r>
              <a:rPr lang="ru-RU" sz="1400" dirty="0">
                <a:latin typeface="+mj-lt"/>
              </a:rPr>
              <a:t>с другими предметами: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Поощрять межпредметные связи. Например, проект по дизайну упаковки может быть связан с уроками химии (состав продукта), математики (расчеты размеров) или истории (изучение дизайна упаковки в прошлом).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latin typeface="+mj-lt"/>
              </a:rPr>
              <a:t>Обратная </a:t>
            </a:r>
            <a:r>
              <a:rPr lang="ru-RU" sz="1400" dirty="0">
                <a:latin typeface="+mj-lt"/>
              </a:rPr>
              <a:t>связь и оценивание: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Создать систему обратной связи, включающую оценку не только конечного результата, но и процесса проектирования. Важно поощрять эксперименты, креативность и самостоятельность. </a:t>
            </a:r>
          </a:p>
          <a:p>
            <a:pPr algn="just">
              <a:lnSpc>
                <a:spcPct val="120000"/>
              </a:lnSpc>
            </a:pPr>
            <a:r>
              <a:rPr lang="ru-RU" sz="1400" dirty="0" smtClean="0">
                <a:latin typeface="+mj-lt"/>
              </a:rPr>
              <a:t>Демонстрация </a:t>
            </a:r>
            <a:r>
              <a:rPr lang="ru-RU" sz="1400" dirty="0">
                <a:latin typeface="+mj-lt"/>
              </a:rPr>
              <a:t>работ: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Организовать выставку или онлайн-галерею для демонстрации лучших проектов. Это позволит школьникам получить признание и вдохновение от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2498021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9D22C5-0C9E-B582-A8FE-B45E70A01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1" y="849782"/>
            <a:ext cx="3213716" cy="2727709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97317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669DC690-0578-EE43-9407-899F090C26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Центры «Точка роста»: </a:t>
            </a:r>
            <a:br>
              <a:rPr lang="ru-RU" dirty="0"/>
            </a:br>
            <a:r>
              <a:rPr lang="ru-RU" dirty="0"/>
              <a:t>платформа для творчества и </a:t>
            </a:r>
            <a:r>
              <a:rPr lang="ru-RU" dirty="0" smtClean="0"/>
              <a:t>самореализации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437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DE84FE-21BD-AB1B-96D0-CDBECA61F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38150"/>
            <a:ext cx="6583680" cy="721731"/>
          </a:xfrm>
        </p:spPr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B440C7D-04B5-D78A-51E2-9BC47757C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275" y="1185862"/>
            <a:ext cx="6821805" cy="5477828"/>
          </a:xfrm>
        </p:spPr>
        <p:txBody>
          <a:bodyPr>
            <a:no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Графический дизайн, как дисциплина, играющая всё более важную роль в современном мире, может стать  ценным инструментом для школьников при реализации индивидуальных проектов по предмету "Технология" (Труд). </a:t>
            </a:r>
          </a:p>
          <a:p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элементов графического дизайна, таких как композиция, цветовые решения, шрифты и иллюстрации, позволяет учащимся не только эффективно представить результаты своей работы, но и развить креативное мышление, навыки визуальной коммуникации и владение современными цифровыми инструментами.  Индивидуальный проект, оформленный с помощью принципов графического дизайна, становится более привлекательным, запоминающимся и доступным для понимания.</a:t>
            </a:r>
          </a:p>
          <a:p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рамках проекта по предмету "Технология", школьник может использовать графический дизайн для создания презентаций, брошюр, постеров или даже веб-сайтов, посвященных своей теме. Это позволит не только продемонстрировать знания и умения, полученные в ходе выполнения проекта, но и развить важные профессиональные навыки, которые будут полезны в будущей жизни.</a:t>
            </a:r>
          </a:p>
        </p:txBody>
      </p:sp>
    </p:spTree>
    <p:extLst>
      <p:ext uri="{BB962C8B-B14F-4D97-AF65-F5344CB8AC3E}">
        <p14:creationId xmlns:p14="http://schemas.microsoft.com/office/powerpoint/2010/main" val="61569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D265590-A53B-6787-AF78-40483BD346D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019175" y="933450"/>
            <a:ext cx="7372350" cy="56483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Графический дизайн, будучи мощным инструментом коммуникации, требует целенаправленного применения для достижения максимальной эффективности. Его использование должно быть тесно связано с задачами конкретного проекта. 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Выбор стилистики, цветовых решений и типографики играет решающую роль в создании визуальной идентичности, которая не только эстетически привлекательна, но и точно отражает суть проекта. Эффективный графический дизайн не является самоцелью, а служит инструментом для усиления и донесения содержания до целевой аудитории.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Соответственно, при разработке дизайна необходимо учитывать контекст проекта: его тематику, целевую аудиторию, желаемый отклик и общую стратегию коммуникации. Только при условии тщательного анализа и продуманного подхода графический дизайн сможет стать действенным средством достижения поставленных целей.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="" xmlns:a16="http://schemas.microsoft.com/office/drawing/2014/main" id="{FDF9A7D8-C107-9DDE-9A20-4F70AF6E28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9454" y="3405189"/>
            <a:ext cx="3202546" cy="3452811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69466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628650"/>
            <a:ext cx="5857875" cy="5857875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r>
              <a:rPr lang="ru-RU" sz="1600" dirty="0">
                <a:latin typeface="+mj-lt"/>
              </a:rPr>
              <a:t>В контексте графического дизайна центры «Точка роста» предлагают:</a:t>
            </a:r>
          </a:p>
          <a:p>
            <a:r>
              <a:rPr lang="ru-RU" sz="1600" dirty="0">
                <a:latin typeface="+mj-lt"/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Доступ к профессиональному программному обеспечению: Adobe Photoshop,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InDesign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и другие схожие программы, необходимые для создания высококачественных графических материалов.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Современное оборудование: Сканеры, принтеры, ноутбуки с сенсорным экраном для рисования – все необходимое для воплощения творческих идей.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Консультации опытных специалистов: Преподаватели с опытом работы в сфере графического дизайна могут помочь школьникам освоить новые техники, получить обратную связь по своим работам и направить их развитие.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сотрудничества: «Точки роста»  создают среду для обмена опытом и совместной работы над проектами, что способствует развитию коммуникативных навыков и командной работы.</a:t>
            </a:r>
          </a:p>
          <a:p>
            <a:pPr rtl="0"/>
            <a:endParaRPr lang="ru-RU" sz="1600" dirty="0">
              <a:latin typeface="+mj-lt"/>
            </a:endParaRPr>
          </a:p>
        </p:txBody>
      </p:sp>
      <p:pic>
        <p:nvPicPr>
          <p:cNvPr id="2052" name="Picture 4" descr="Picture background">
            <a:extLst>
              <a:ext uri="{FF2B5EF4-FFF2-40B4-BE49-F238E27FC236}">
                <a16:creationId xmlns="" xmlns:a16="http://schemas.microsoft.com/office/drawing/2014/main" id="{583E6082-0AF1-7140-DF10-52CF3B015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5625" y="460264"/>
            <a:ext cx="4733925" cy="266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cture background">
            <a:extLst>
              <a:ext uri="{FF2B5EF4-FFF2-40B4-BE49-F238E27FC236}">
                <a16:creationId xmlns="" xmlns:a16="http://schemas.microsoft.com/office/drawing/2014/main" id="{83213E4E-444B-13BA-47C0-8DE3D523E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461" y="3276600"/>
            <a:ext cx="4184251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CE55D3D-AA24-CF53-6679-29B3C83F7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564" y="720090"/>
            <a:ext cx="9875463" cy="1336930"/>
          </a:xfrm>
        </p:spPr>
        <p:txBody>
          <a:bodyPr vert="horz" lIns="91440" tIns="0" rIns="91440" bIns="0" rtlCol="0" anchor="b" anchorCtr="0">
            <a:normAutofit/>
          </a:bodyPr>
          <a:lstStyle>
            <a:defPPr>
              <a:defRPr lang="ru-RU"/>
            </a:defPPr>
          </a:lstStyle>
          <a:p>
            <a:pPr>
              <a:lnSpc>
                <a:spcPct val="120000"/>
              </a:lnSpc>
            </a:pPr>
            <a:r>
              <a:rPr lang="ru-RU" sz="1400" b="1" kern="1200" cap="all" baseline="0" dirty="0">
                <a:latin typeface="+mj-lt"/>
                <a:ea typeface="+mj-ea"/>
                <a:cs typeface="+mj-cs"/>
              </a:rPr>
              <a:t>Графический дизайн служит мощным инструментом визуальной коммуникации, помогая школьникам эффективно донести свои идеи до аудитории. Создание презентаций, </a:t>
            </a:r>
            <a:r>
              <a:rPr lang="ru-RU" sz="1400" b="1" kern="1200" cap="all" baseline="0" dirty="0" err="1">
                <a:latin typeface="+mj-lt"/>
                <a:ea typeface="+mj-ea"/>
                <a:cs typeface="+mj-cs"/>
              </a:rPr>
              <a:t>инфографики</a:t>
            </a:r>
            <a:r>
              <a:rPr lang="ru-RU" sz="1400" b="1" kern="1200" cap="all" baseline="0" dirty="0">
                <a:latin typeface="+mj-lt"/>
                <a:ea typeface="+mj-ea"/>
                <a:cs typeface="+mj-cs"/>
              </a:rPr>
              <a:t>, логотипов и других визуальных материалов развивает у учащихся креативное мышление, умение структурировать информацию и работать с различными программными инструментами</a:t>
            </a:r>
            <a:r>
              <a:rPr lang="ru-RU" sz="1400" b="1" kern="1200" cap="all" baseline="0" dirty="0" smtClean="0">
                <a:latin typeface="+mj-lt"/>
                <a:ea typeface="+mj-ea"/>
                <a:cs typeface="+mj-cs"/>
              </a:rPr>
              <a:t>.</a:t>
            </a:r>
            <a:endParaRPr lang="ru-RU" sz="1400" b="1" kern="1200" cap="all" baseline="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7D1E34A9-3801-28D9-181E-87A5C3CD6318}"/>
              </a:ext>
            </a:extLst>
          </p:cNvPr>
          <p:cNvSpPr/>
          <p:nvPr/>
        </p:nvSpPr>
        <p:spPr>
          <a:xfrm>
            <a:off x="1550564" y="2348344"/>
            <a:ext cx="6136111" cy="38938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0" rIns="91440" bIns="0" rtlCol="0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ru-RU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графического дизайна в индивидуальных проектах "Точек роста" имеет ряд преимуществ:</a:t>
            </a:r>
          </a:p>
          <a:p>
            <a:pPr marL="347472" indent="-347472" defTabSz="914400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привлекательности проектов: Визуальные элементы делают проекты более интересными и запоминающимися для зрителей, что способствует лучшему восприятию информации.</a:t>
            </a:r>
          </a:p>
          <a:p>
            <a:pPr marL="347472" indent="-347472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Улучшение коммуникации: Графический дизайн позволяет представить сложные данные в доступной и понятной форме, что облегчает общение с аудиторией.</a:t>
            </a:r>
          </a:p>
          <a:p>
            <a:pPr marL="347472" indent="-347472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ключевых навыков: Работа с графическими редакторами развивает у учащихся навыки критического мышления, внимания к деталям и умения работать с цифровыми инструментами.</a:t>
            </a:r>
          </a:p>
          <a:p>
            <a:pPr marL="347472" indent="-347472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="" xmlns:a16="http://schemas.microsoft.com/office/drawing/2014/main" id="{D06BF0C5-FD33-B53A-E116-88F01FA08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>
            <a:fillRect/>
          </a:stretch>
        </p:blipFill>
        <p:spPr bwMode="auto">
          <a:xfrm>
            <a:off x="7940842" y="2303028"/>
            <a:ext cx="3485184" cy="3961593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072101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7CF5DA66-4468-335B-3982-217BFBD45483}"/>
              </a:ext>
            </a:extLst>
          </p:cNvPr>
          <p:cNvSpPr/>
          <p:nvPr/>
        </p:nvSpPr>
        <p:spPr>
          <a:xfrm>
            <a:off x="1409351" y="3733800"/>
            <a:ext cx="5259554" cy="23145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0" rIns="91440" bIns="0" rtlCol="0" anchor="b" anchorCtr="0">
            <a:normAutofit/>
          </a:bodyPr>
          <a:lstStyle/>
          <a:p>
            <a:pPr defTabSz="914400">
              <a:lnSpc>
                <a:spcPct val="120000"/>
              </a:lnSpc>
              <a:spcBef>
                <a:spcPct val="0"/>
              </a:spcBef>
            </a:pPr>
            <a:r>
              <a:rPr lang="ru-RU" sz="1400" b="1" kern="1200" cap="all" baseline="0" dirty="0">
                <a:solidFill>
                  <a:schemeClr val="accent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Во-первых, работа над визуальным оформлением проекта, будь то создание презентации, разработка макета изделия или дизайн упаковки, учит школьников думать креативно и находить оригинальные решения. Они учатся использовать цвета, шрифты, композицию и другие элементы дизайна для эффективной передачи информации и создания желаемого впечатления</a:t>
            </a:r>
            <a:r>
              <a:rPr lang="ru-RU" sz="1400" b="1" kern="1200" cap="all" baseline="0" dirty="0" smtClean="0">
                <a:solidFill>
                  <a:schemeClr val="accent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  <a:endParaRPr lang="ru-RU" sz="1400" b="1" kern="1200" cap="all" baseline="0" dirty="0">
              <a:solidFill>
                <a:schemeClr val="accent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="" xmlns:a16="http://schemas.microsoft.com/office/drawing/2014/main" id="{ADD6625A-6AFB-8B2D-6283-D8FBE2267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9351" y="1345033"/>
            <a:ext cx="5259554" cy="2495028"/>
          </a:xfrm>
        </p:spPr>
        <p:txBody>
          <a:bodyPr vert="horz" lIns="91440" tIns="0" rIns="91440" bIns="0" rtlCol="0">
            <a:normAutofit/>
          </a:bodyPr>
          <a:lstStyle/>
          <a:p>
            <a:pPr marL="0" indent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Графический дизайн, будучи мощным инструментом визуальной коммуникации, играет все более важную роль в образовательном процессе. Включение элементов графического дизайна в проект не только повышает его эстетическую привлекательность, но и способствует развитию у учащихся важных навыков XXI века.</a:t>
            </a:r>
          </a:p>
          <a:p>
            <a:pPr marL="0" indent="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6E8089CB-F90C-7BA9-2747-6A25334744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14194" y="410780"/>
            <a:ext cx="4344695" cy="6447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9996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background">
            <a:extLst>
              <a:ext uri="{FF2B5EF4-FFF2-40B4-BE49-F238E27FC236}">
                <a16:creationId xmlns="" xmlns:a16="http://schemas.microsoft.com/office/drawing/2014/main" id="{75A90B3A-33C9-F19C-4D1B-ED85BFF5B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633" y="570535"/>
            <a:ext cx="5155167" cy="27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icture background">
            <a:extLst>
              <a:ext uri="{FF2B5EF4-FFF2-40B4-BE49-F238E27FC236}">
                <a16:creationId xmlns="" xmlns:a16="http://schemas.microsoft.com/office/drawing/2014/main" id="{7F9579EA-2A62-3818-B83A-D1490212E3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634" y="3629025"/>
            <a:ext cx="5174216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95BB7CCA-92BE-804B-624F-E7CAB4BB6C1D}"/>
              </a:ext>
            </a:extLst>
          </p:cNvPr>
          <p:cNvSpPr/>
          <p:nvPr/>
        </p:nvSpPr>
        <p:spPr>
          <a:xfrm>
            <a:off x="699300" y="685800"/>
            <a:ext cx="5290440" cy="253365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Во-вторых, освоение программ графического дизайна, таких как Adobe Photoshop, </a:t>
            </a:r>
            <a:r>
              <a:rPr lang="ru-RU" sz="1600" b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ru-RU" sz="1600" b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Canva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развивает у учащихся цифровую грамотность и навыки работы с современными технологиями. Это умение будет несомненно ценным в их будущей профессиональной деятельности.</a:t>
            </a:r>
          </a:p>
          <a:p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4FD855D1-C940-6EDD-FE0D-93BF18233B77}"/>
              </a:ext>
            </a:extLst>
          </p:cNvPr>
          <p:cNvSpPr/>
          <p:nvPr/>
        </p:nvSpPr>
        <p:spPr>
          <a:xfrm>
            <a:off x="699299" y="3724275"/>
            <a:ext cx="5290441" cy="264795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В-третьих, грамотно оформленный проект выглядит более профессионально и убедительно. Визуальные элементы помогают структурировать информацию, выделить ключевые моменты и удержать внимание аудитории. Это особенно важно при презентации проекта перед учителями, родителями или сверстниками.</a:t>
            </a:r>
          </a:p>
          <a:p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891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A04CF6-53E0-43A4-1A67-627234D60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383" y="454383"/>
            <a:ext cx="9875463" cy="999746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Домашние Альтернативы </a:t>
            </a:r>
            <a:r>
              <a:rPr lang="ru-RU" sz="2400" dirty="0" err="1"/>
              <a:t>Illustrator</a:t>
            </a:r>
            <a:r>
              <a:rPr lang="ru-RU" sz="2400" dirty="0"/>
              <a:t>, Photoshop и Core</a:t>
            </a:r>
            <a:r>
              <a:rPr lang="en-US" sz="2400" dirty="0"/>
              <a:t>L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749F890-6545-DCB1-A03B-BAF013F9D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49291" y="1738365"/>
            <a:ext cx="7172587" cy="475286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Внедрение отечественного программного обеспечения в образовательные учреждения, такие как "Точка Роста", является актуальной задачей. Необходимость поиска российских аналогов популярных графических редакторов, таких как Adobe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Photoshop 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CorelDRAW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обусловлена рядом факторов: стремлением к цифровой суверенитету, поддержкой отечественных разработчиков и оптимизацией затрат.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 сегодняшний день существует ряд российских графических редакторов, способных частично или полностью заменить зарубежные аналоги.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работы с векторной графикой, аналогичной </a:t>
            </a:r>
            <a:r>
              <a:rPr lang="ru-RU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Illustrator</a:t>
            </a: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, можно рассмотреть следующие программы: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Draw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 Входит в свободный офисный пакет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и обладает базовым набором инструментов для создания и редактирования векторных изображений.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Inkscape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 Бесплатный кроссплатформенный редактор векторной графики с расширенным функционалом, включая поддержку SVG, PDF и EPS форматов.</a:t>
            </a:r>
          </a:p>
          <a:p>
            <a:pPr>
              <a:lnSpc>
                <a:spcPct val="110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Объект 9" descr="Изображение выглядит как текст, снимок экрана, графический дизайн, Графика&#10;&#10;Содержимое, созданное искусственным интеллектом, может быть неверным.">
            <a:extLst>
              <a:ext uri="{FF2B5EF4-FFF2-40B4-BE49-F238E27FC236}">
                <a16:creationId xmlns="" xmlns:a16="http://schemas.microsoft.com/office/drawing/2014/main" id="{A83FD32C-003A-B8F0-0C3C-FD748EE62878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2"/>
          <a:stretch>
            <a:fillRect/>
          </a:stretch>
        </p:blipFill>
        <p:spPr>
          <a:xfrm>
            <a:off x="8413110" y="2048867"/>
            <a:ext cx="3485184" cy="3485184"/>
          </a:xfrm>
          <a:noFill/>
        </p:spPr>
      </p:pic>
    </p:spTree>
    <p:extLst>
      <p:ext uri="{BB962C8B-B14F-4D97-AF65-F5344CB8AC3E}">
        <p14:creationId xmlns:p14="http://schemas.microsoft.com/office/powerpoint/2010/main" val="3994740879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ая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72893089_TF78438558_Win32" id="{20174D6F-D900-4129-ACAC-D46CF5FD4DB7}" vid="{268851D2-D7B5-4873-88EC-188753A90A6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{B23ABFB3-2DEE-4069-8BBC-3C371F7B9823}TF8a9b5915-b8c7-461e-8cdd-693d48b5e323138ae9a7_win32-fecfc327da1f</Template>
  <TotalTime>291</TotalTime>
  <Words>1268</Words>
  <Application>Microsoft Office PowerPoint</Application>
  <PresentationFormat>Широкоэкранный</PresentationFormat>
  <Paragraphs>60</Paragraphs>
  <Slides>14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Пользовательская</vt:lpstr>
      <vt:lpstr>семинар-практикум «Использование возможностей центров «Точка роста» для реализации индивидуальных проектов»</vt:lpstr>
      <vt:lpstr>Центры «Точка роста»:  платформа для творчества и самореализации </vt:lpstr>
      <vt:lpstr>ВВЕДЕНИЕ</vt:lpstr>
      <vt:lpstr>Презентация PowerPoint</vt:lpstr>
      <vt:lpstr>Презентация PowerPoint</vt:lpstr>
      <vt:lpstr>Графический дизайн служит мощным инструментом визуальной коммуникации, помогая школьникам эффективно донести свои идеи до аудитории. Создание презентаций, инфографики, логотипов и других визуальных материалов развивает у учащихся креативное мышление, умение структурировать информацию и работать с различными программными инструментами.</vt:lpstr>
      <vt:lpstr>Презентация PowerPoint</vt:lpstr>
      <vt:lpstr>Презентация PowerPoint</vt:lpstr>
      <vt:lpstr>Домашние Альтернативы Illustrator, Photoshop и CoreL</vt:lpstr>
      <vt:lpstr>Презентация PowerPoint</vt:lpstr>
      <vt:lpstr>Применение искусственного интеллекта в реализации индивидуальных проектов по предмету "Труд" (Технологии)</vt:lpstr>
      <vt:lpstr>Несмотря на очевидные преимущества, важно помнить, что ИИ - это инструмент, а не замена дизайнеру. Творческий потенциал, эстетический вкус и способность к критическому мышлению остаются исключительно человеческими качествами.   Применение ИИ в графическом дизайне должно рассматриваться как способ расширения возможностей дизайнера, а не как автоматизация всего творческого процесса. В конечном счёте, успех проекта зависит от гармоничного взаимодействия человека и искусственного интеллекта.</vt:lpstr>
      <vt:lpstr>советы и рекомендации</vt:lpstr>
      <vt:lpstr>Спасибо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«Использование возможностей центров «Точка роста» для реализации индивидуальных проектов»</dc:title>
  <dc:subject/>
  <dc:creator>Lenka Venerskaia</dc:creator>
  <cp:lastModifiedBy>Администратор</cp:lastModifiedBy>
  <cp:revision>11</cp:revision>
  <dcterms:created xsi:type="dcterms:W3CDTF">2025-10-27T07:45:24Z</dcterms:created>
  <dcterms:modified xsi:type="dcterms:W3CDTF">2025-11-05T11:12:56Z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