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323964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2208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body"/>
          </p:nvPr>
        </p:nvSpPr>
        <p:spPr>
          <a:xfrm>
            <a:off x="323964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64" name="PlaceHolder 7"/>
          <p:cNvSpPr>
            <a:spLocks noGrp="1"/>
          </p:cNvSpPr>
          <p:nvPr>
            <p:ph type="body"/>
          </p:nvPr>
        </p:nvSpPr>
        <p:spPr>
          <a:xfrm>
            <a:off x="602208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2249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022080" y="4508280"/>
            <a:ext cx="26496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1" hidden="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0" name="CustomShape 2" hidden="1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 flipV="1">
            <a:off x="5410080" y="36000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 flipV="1">
            <a:off x="5410080" y="43920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 hidden="1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CustomShape 8" hidden="1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9" hidden="1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CustomShape 10" hidden="1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 hidden="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2" hidden="1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 hidden="1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 flipV="1">
            <a:off x="5410080" y="380952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 flipV="1">
            <a:off x="5410080" y="3896640"/>
            <a:ext cx="3733560" cy="1915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 flipV="1">
            <a:off x="5410080" y="4114800"/>
            <a:ext cx="373356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 flipV="1">
            <a:off x="5410080" y="4164120"/>
            <a:ext cx="1965600" cy="1800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 flipV="1">
            <a:off x="5410080" y="4199040"/>
            <a:ext cx="196560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5410080" y="3962520"/>
            <a:ext cx="3062880" cy="27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7376400" y="4061160"/>
            <a:ext cx="1599840" cy="36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0" y="3649680"/>
            <a:ext cx="9143640" cy="2437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0" y="3675600"/>
            <a:ext cx="9143640" cy="1404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2" name="CustomShape 23"/>
          <p:cNvSpPr/>
          <p:nvPr/>
        </p:nvSpPr>
        <p:spPr>
          <a:xfrm flipV="1">
            <a:off x="6414120" y="3642120"/>
            <a:ext cx="2729520" cy="2480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0" y="0"/>
            <a:ext cx="9143640" cy="37015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4" name="PlaceHolder 25"/>
          <p:cNvSpPr>
            <a:spLocks noGrp="1"/>
          </p:cNvSpPr>
          <p:nvPr>
            <p:ph type="title"/>
          </p:nvPr>
        </p:nvSpPr>
        <p:spPr>
          <a:xfrm>
            <a:off x="457200" y="2401920"/>
            <a:ext cx="8457840" cy="146952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Trebuchet MS"/>
              </a:rPr>
              <a:t>Образец заголовка</a:t>
            </a:r>
            <a:endParaRPr lang="ru-RU" sz="44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dt"/>
          </p:nvPr>
        </p:nvSpPr>
        <p:spPr>
          <a:xfrm>
            <a:off x="6705720" y="4206240"/>
            <a:ext cx="959760" cy="4568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65E30CF9-9C50-4F2B-9C34-9FA4EB3260BB}" type="datetime">
              <a:rPr lang="ru-RU" sz="800" b="0" strike="noStrike" spc="-1">
                <a:solidFill>
                  <a:srgbClr val="7598D9"/>
                </a:solidFill>
                <a:latin typeface="Georgia"/>
              </a:rPr>
              <a:t>09.12.2025</a:t>
            </a:fld>
            <a:endParaRPr lang="ru-RU" sz="800" b="0" strike="noStrike" spc="-1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ftr"/>
          </p:nvPr>
        </p:nvSpPr>
        <p:spPr>
          <a:xfrm>
            <a:off x="5410080" y="4205160"/>
            <a:ext cx="1294920" cy="4568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7" name="PlaceHolder 28"/>
          <p:cNvSpPr>
            <a:spLocks noGrp="1"/>
          </p:cNvSpPr>
          <p:nvPr>
            <p:ph type="sldNum"/>
          </p:nvPr>
        </p:nvSpPr>
        <p:spPr>
          <a:xfrm>
            <a:off x="8319960" y="1080"/>
            <a:ext cx="747360" cy="36540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D8AB620-085A-49EB-B63E-03D4A1F22BDF}" type="slidenum">
              <a:rPr lang="ru-RU" sz="1800" b="0" strike="noStrike" spc="-1">
                <a:solidFill>
                  <a:srgbClr val="000000"/>
                </a:solidFill>
                <a:latin typeface="Georgia"/>
              </a:rPr>
              <a:t>‹#›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28" name="PlaceHolder 2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FFFFFF"/>
                </a:solidFill>
                <a:latin typeface="Georgia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FE8637"/>
                </a:solidFill>
                <a:latin typeface="Georgia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FE8637"/>
                </a:solidFill>
                <a:latin typeface="Georgia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B32C16"/>
                </a:solidFill>
                <a:latin typeface="Georgia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B32C16"/>
                </a:solidFill>
                <a:latin typeface="Georgia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B32C16"/>
                </a:solidFill>
                <a:latin typeface="Georgia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B32C16"/>
                </a:solidFill>
                <a:latin typeface="Georg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6" name="CustomShape 2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CustomShape 3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8" name="CustomShape 4"/>
          <p:cNvSpPr/>
          <p:nvPr/>
        </p:nvSpPr>
        <p:spPr>
          <a:xfrm flipV="1">
            <a:off x="5410080" y="36000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9" name="CustomShape 5"/>
          <p:cNvSpPr/>
          <p:nvPr/>
        </p:nvSpPr>
        <p:spPr>
          <a:xfrm flipV="1">
            <a:off x="5410080" y="43920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0" name="CustomShape 6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1" name="CustomShape 7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64800"/>
              </a:gs>
              <a:gs pos="100000">
                <a:srgbClr val="CA4F00"/>
              </a:gs>
            </a:gsLst>
            <a:lin ang="5400000"/>
          </a:gra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2" name="CustomShape 8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3" name="CustomShape 9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4" name="CustomShape 10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5" name="CustomShape 1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6" name="CustomShape 12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7" name="CustomShape 13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st="2556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8" name="PlaceHolder 1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FFF39D"/>
                </a:solidFill>
                <a:latin typeface="Trebuchet MS"/>
              </a:rPr>
              <a:t>Образец заголовка</a:t>
            </a:r>
            <a:endParaRPr lang="ru-RU" sz="4000" b="0" strike="noStrike" spc="-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79" name="PlaceHolder 15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FFFFFF"/>
                </a:solidFill>
                <a:latin typeface="Georgia"/>
              </a:rPr>
              <a:t>Образец текста</a:t>
            </a:r>
          </a:p>
          <a:p>
            <a:pPr marL="658440" lvl="1" indent="-246600">
              <a:lnSpc>
                <a:spcPct val="100000"/>
              </a:lnSpc>
              <a:spcBef>
                <a:spcPts val="300"/>
              </a:spcBef>
              <a:buClr>
                <a:srgbClr val="7598D9"/>
              </a:buClr>
              <a:buFont typeface="Georgia"/>
              <a:buChar char="▫"/>
            </a:pPr>
            <a:r>
              <a:rPr lang="ru-RU" sz="2600" b="0" strike="noStrike" spc="-1">
                <a:solidFill>
                  <a:srgbClr val="7598D9"/>
                </a:solidFill>
                <a:latin typeface="Georgia"/>
              </a:rPr>
              <a:t>Второй уровень</a:t>
            </a:r>
            <a:endParaRPr lang="ru-RU" sz="2600" b="0" strike="noStrike" spc="-1">
              <a:solidFill>
                <a:srgbClr val="FE8637"/>
              </a:solidFill>
              <a:latin typeface="Georgia"/>
            </a:endParaRPr>
          </a:p>
          <a:p>
            <a:pPr marL="923400" lvl="2" indent="-219240">
              <a:lnSpc>
                <a:spcPct val="100000"/>
              </a:lnSpc>
              <a:spcBef>
                <a:spcPts val="300"/>
              </a:spcBef>
              <a:buClr>
                <a:srgbClr val="FE8637"/>
              </a:buClr>
              <a:buFont typeface="Wingdings 2" charset="2"/>
              <a:buChar char=""/>
            </a:pPr>
            <a:r>
              <a:rPr lang="ru-RU" sz="2400" b="0" strike="noStrike" spc="-1">
                <a:solidFill>
                  <a:srgbClr val="FE8637"/>
                </a:solidFill>
                <a:latin typeface="Georgia"/>
              </a:rPr>
              <a:t>Третий уровень</a:t>
            </a:r>
          </a:p>
          <a:p>
            <a:pPr marL="1179720" lvl="3" indent="-200880">
              <a:lnSpc>
                <a:spcPct val="100000"/>
              </a:lnSpc>
              <a:spcBef>
                <a:spcPts val="300"/>
              </a:spcBef>
              <a:buClr>
                <a:srgbClr val="FE8637"/>
              </a:buClr>
              <a:buFont typeface="Wingdings 2" charset="2"/>
              <a:buChar char=""/>
            </a:pPr>
            <a:r>
              <a:rPr lang="ru-RU" sz="2200" b="0" strike="noStrike" spc="-1">
                <a:solidFill>
                  <a:srgbClr val="FE8637"/>
                </a:solidFill>
                <a:latin typeface="Georgia"/>
              </a:rPr>
              <a:t>Четвертый уровень</a:t>
            </a:r>
            <a:endParaRPr lang="ru-RU" sz="2200" b="0" strike="noStrike" spc="-1">
              <a:solidFill>
                <a:srgbClr val="B32C16"/>
              </a:solidFill>
              <a:latin typeface="Georgia"/>
            </a:endParaRPr>
          </a:p>
          <a:p>
            <a:pPr marL="1389960" lvl="4" indent="-18252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▫"/>
            </a:pPr>
            <a:r>
              <a:rPr lang="ru-RU" sz="2000" b="0" strike="noStrike" spc="-1">
                <a:solidFill>
                  <a:srgbClr val="B32C16"/>
                </a:solidFill>
                <a:latin typeface="Georgia"/>
              </a:rPr>
              <a:t>Пятый уровень</a:t>
            </a:r>
          </a:p>
        </p:txBody>
      </p:sp>
      <p:sp>
        <p:nvSpPr>
          <p:cNvPr id="80" name="PlaceHolder 16"/>
          <p:cNvSpPr>
            <a:spLocks noGrp="1"/>
          </p:cNvSpPr>
          <p:nvPr>
            <p:ph type="dt"/>
          </p:nvPr>
        </p:nvSpPr>
        <p:spPr>
          <a:xfrm>
            <a:off x="6586560" y="612720"/>
            <a:ext cx="956880" cy="4568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66E6F0F8-9A6B-4B5F-A091-1626B507E5A3}" type="datetime">
              <a:rPr lang="ru-RU" sz="800" b="0" strike="noStrike" spc="-1">
                <a:solidFill>
                  <a:srgbClr val="7598D9"/>
                </a:solidFill>
                <a:latin typeface="Georgia"/>
              </a:rPr>
              <a:t>09.12.2025</a:t>
            </a:fld>
            <a:endParaRPr lang="ru-RU" sz="800" b="0" strike="noStrike" spc="-1">
              <a:latin typeface="Times New Roman"/>
            </a:endParaRPr>
          </a:p>
        </p:txBody>
      </p:sp>
      <p:sp>
        <p:nvSpPr>
          <p:cNvPr id="81" name="PlaceHolder 17"/>
          <p:cNvSpPr>
            <a:spLocks noGrp="1"/>
          </p:cNvSpPr>
          <p:nvPr>
            <p:ph type="ftr"/>
          </p:nvPr>
        </p:nvSpPr>
        <p:spPr>
          <a:xfrm>
            <a:off x="5257800" y="612720"/>
            <a:ext cx="1325520" cy="4568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2" name="PlaceHolder 18"/>
          <p:cNvSpPr>
            <a:spLocks noGrp="1"/>
          </p:cNvSpPr>
          <p:nvPr>
            <p:ph type="sldNum"/>
          </p:nvPr>
        </p:nvSpPr>
        <p:spPr>
          <a:xfrm>
            <a:off x="8174880" y="2160"/>
            <a:ext cx="761760" cy="36540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8D6776F-8C0D-4115-A6E3-883D824D7A4D}" type="slidenum">
              <a:rPr lang="ru-RU" sz="1800" b="0" strike="noStrike" spc="-1">
                <a:solidFill>
                  <a:srgbClr val="FFFFFF"/>
                </a:solidFill>
                <a:latin typeface="Georgia"/>
              </a:rPr>
              <a:t>‹#›</a:t>
            </a:fld>
            <a:endParaRPr lang="ru-RU" sz="1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401920"/>
            <a:ext cx="8457840" cy="1469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Trebuchet MS"/>
              </a:rPr>
              <a:t>Окислительно-восстановительные реакции</a:t>
            </a:r>
            <a:endParaRPr lang="ru-RU" sz="4400" b="0" strike="noStrike" spc="-1"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214199" y="642960"/>
            <a:ext cx="8801213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Процессы окисления и восстановления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0" y="1714320"/>
            <a:ext cx="8686440" cy="5143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Процесс когда один атом или ион химического элемента отдает электроны называется окислением, так как элемент повышает свою степень окисления, при этом он играет роль восстановителя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Процесс принятия электронов принято называть восстановлением, элемент восстанавливается и понижает свою степень окисления, являясь для второго участника процесса окислителем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285840" y="500040"/>
            <a:ext cx="8500680" cy="1213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7030A0"/>
              </a:solidFill>
              <a:latin typeface="Georgia"/>
            </a:endParaRPr>
          </a:p>
        </p:txBody>
      </p:sp>
      <p:pic>
        <p:nvPicPr>
          <p:cNvPr id="141" name="Содержимое 3"/>
          <p:cNvPicPr/>
          <p:nvPr/>
        </p:nvPicPr>
        <p:blipFill>
          <a:blip r:embed="rId2"/>
          <a:stretch/>
        </p:blipFill>
        <p:spPr>
          <a:xfrm>
            <a:off x="-12960" y="0"/>
            <a:ext cx="9156600" cy="280188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214200" y="3286080"/>
            <a:ext cx="8715240" cy="173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7030A0"/>
                </a:solidFill>
                <a:latin typeface="Georgia"/>
              </a:rPr>
              <a:t>Прямая помогает какое количество электронов теряет или принимает электрон </a:t>
            </a:r>
            <a:endParaRPr lang="ru-RU" sz="3600" b="0" strike="noStrike" spc="-1">
              <a:solidFill>
                <a:srgbClr val="7030A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44" name="Содержимое 3"/>
          <p:cNvPicPr/>
          <p:nvPr/>
        </p:nvPicPr>
        <p:blipFill>
          <a:blip r:embed="rId2"/>
          <a:stretch/>
        </p:blipFill>
        <p:spPr>
          <a:xfrm>
            <a:off x="0" y="500040"/>
            <a:ext cx="9143640" cy="6357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142920" y="42876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Дуализм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0" y="1357200"/>
            <a:ext cx="9143640" cy="550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Многие  вещества способны проявлять в зависимости от условий как восстановительные так и окислите6льные свойства. 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ПРИЧИНЫ: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1. в состав молекулы входят вещества как окислителя так и восстановителя (HCl с магнием и с перманганатом калия)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2. вещество может содержать химический элемент в промежуточной степени окисления(окисление оксида серы 4 до оксида серы 6)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НАПИШИТЕ УРАВНЕНИЯ ЭТИХ РЕАКЦИЙ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Методы составления уравнений ОВР- реакций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0" y="3429000"/>
            <a:ext cx="4428720" cy="271440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FFFFFF"/>
                </a:solidFill>
                <a:latin typeface="Georgia"/>
              </a:rPr>
              <a:t>1. метод электронного баланса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4643280" y="3357720"/>
            <a:ext cx="4500360" cy="2714400"/>
          </a:xfrm>
          <a:prstGeom prst="ellipse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FFFFFF"/>
                </a:solidFill>
                <a:latin typeface="Georgia"/>
              </a:rPr>
              <a:t>2. метод ионно-электронного баланса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28760" y="57132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FFF39D"/>
                </a:solidFill>
                <a:latin typeface="Trebuchet MS"/>
              </a:rPr>
              <a:t>Метод электронного баланса</a:t>
            </a:r>
            <a:endParaRPr lang="ru-RU" sz="40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51" name="Содержимое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53" name="Содержимое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55" name="Содержимое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Недостатки метода электронного баланса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89000" lnSpcReduction="1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1. условная запись отдельных атомов в различных степенях окисления, хотя к самостоятельному существованию они не способны, а могут существовать только в составе сложных ионов или молекул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2. сложность в написании схемы  овр-реакции, если дана только левая часть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3. реакции протекают в водных растворах с участием сильных электролитов поэтому переход электронов осуществляется между ионами, что метод баланса не отражает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Метод электронно-ионного баланса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Метод электронно-ионного баланса или метод полуреакций имеет отличие в том, что составляют два уравнения, используя молекулы или ионы, в состав которых входят окислитель, восстановитель и продукты реакции.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Пример, взаимодействие магния с концентрированной серной кислотой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 dirty="0">
                <a:solidFill>
                  <a:srgbClr val="7030A0"/>
                </a:solidFill>
                <a:latin typeface="Trebuchet MS"/>
              </a:rPr>
              <a:t>Понятие </a:t>
            </a:r>
            <a:r>
              <a:rPr lang="ru-RU" sz="4000" b="0" strike="noStrike" spc="-1" dirty="0" smtClean="0">
                <a:solidFill>
                  <a:srgbClr val="7030A0"/>
                </a:solidFill>
                <a:latin typeface="Trebuchet MS"/>
              </a:rPr>
              <a:t>об </a:t>
            </a:r>
            <a:r>
              <a:rPr lang="ru-RU" sz="4000" b="0" strike="noStrike" spc="-1" dirty="0" err="1" smtClean="0">
                <a:solidFill>
                  <a:srgbClr val="7030A0"/>
                </a:solidFill>
                <a:latin typeface="Trebuchet MS"/>
              </a:rPr>
              <a:t>окислительно</a:t>
            </a:r>
            <a:r>
              <a:rPr lang="ru-RU" sz="4000" b="0" strike="noStrike" spc="-1" dirty="0" smtClean="0">
                <a:solidFill>
                  <a:srgbClr val="7030A0"/>
                </a:solidFill>
                <a:latin typeface="Trebuchet MS"/>
              </a:rPr>
              <a:t>–восстановительных </a:t>
            </a:r>
            <a:r>
              <a:rPr lang="ru-RU" sz="4000" b="0" strike="noStrike" spc="-1" dirty="0">
                <a:solidFill>
                  <a:srgbClr val="7030A0"/>
                </a:solidFill>
                <a:latin typeface="Trebuchet MS"/>
              </a:rPr>
              <a:t>реакциях</a:t>
            </a:r>
            <a:endParaRPr lang="ru-RU" sz="4000" b="0" strike="noStrike" spc="-1" dirty="0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Это реакции в ходе которых происходит изменение степеней окисления </a:t>
            </a:r>
            <a:r>
              <a:rPr lang="ru-RU" sz="2800" b="0" strike="noStrike" spc="-1" dirty="0" smtClean="0">
                <a:solidFill>
                  <a:srgbClr val="7030A0"/>
                </a:solidFill>
                <a:latin typeface="Georgia"/>
              </a:rPr>
              <a:t>атомов, 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образующих вещества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857160"/>
            <a:ext cx="8229240" cy="5716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Преимущество метода ионно-электронного баланса состоит также в том, что с его помощью легко можно расставить все стехиометрические коэффициенты в полном уравнении окислительно-восстановительной реакции.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Однако у метода полуреакций есть свои ограничения, которые надо обязательно учитывать: </a:t>
            </a:r>
            <a:r>
              <a:rPr lang="ru-RU" sz="2800" b="0" i="1" strike="noStrike" spc="-1">
                <a:solidFill>
                  <a:srgbClr val="7030A0"/>
                </a:solidFill>
                <a:latin typeface="Georgia"/>
              </a:rPr>
              <a:t>метод полуреакций не применяют для расстановки коэффициентов в окислительно-восстановительных реакциях, протекающих в не водной среде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142920" y="785880"/>
            <a:ext cx="9000720" cy="6071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88500" lnSpcReduction="1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В методе </a:t>
            </a:r>
            <a:r>
              <a:rPr lang="ru-RU" sz="2800" b="0" strike="noStrike" spc="-1" dirty="0" err="1">
                <a:solidFill>
                  <a:srgbClr val="7030A0"/>
                </a:solidFill>
                <a:latin typeface="Georgia"/>
              </a:rPr>
              <a:t>полуреакций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 при составлении уравнений ОВР следует придерживаться той же формы записи, что и для уравнений реакций ионного обмена, а именно: в виде ионов записывают формулы сильных электролитов (сильных кислот, щелочей, растворимых средних солей); в молекулярной форме записывают формулы малорастворимых, </a:t>
            </a:r>
            <a:r>
              <a:rPr lang="ru-RU" sz="2800" b="0" strike="noStrike" spc="-1" dirty="0" err="1">
                <a:solidFill>
                  <a:srgbClr val="7030A0"/>
                </a:solidFill>
                <a:latin typeface="Georgia"/>
              </a:rPr>
              <a:t>малодиссоциирующих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 и газообразных соединений.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Используя метод </a:t>
            </a:r>
            <a:r>
              <a:rPr lang="ru-RU" sz="2800" b="0" strike="noStrike" spc="-1" dirty="0" err="1">
                <a:solidFill>
                  <a:srgbClr val="7030A0"/>
                </a:solidFill>
                <a:latin typeface="Georgia"/>
              </a:rPr>
              <a:t>полуреакций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, практически всегда приходится сталкиваться с необходимостью уравнять число атомов кислорода в левой и правой части схемы </a:t>
            </a:r>
            <a:r>
              <a:rPr lang="ru-RU" sz="2800" b="0" strike="noStrike" spc="-1" dirty="0" err="1">
                <a:solidFill>
                  <a:srgbClr val="7030A0"/>
                </a:solidFill>
                <a:latin typeface="Georgia"/>
              </a:rPr>
              <a:t>полуреакции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. В зависимости от среды – кислой, нейтральной или щелочной – при уравнивании числа атомов кислорода нужно учитывать следующие правила: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0" y="1343024"/>
            <a:ext cx="9143640" cy="55146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i="1" strike="noStrike" spc="-1" dirty="0">
                <a:solidFill>
                  <a:srgbClr val="7030A0"/>
                </a:solidFill>
                <a:latin typeface="Georgia"/>
              </a:rPr>
              <a:t>В кислых средах избыток кислорода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в исходных веществах по сравнению с продуктами связывается ионами водорода с образованием молекул воды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dirty="0">
                <a:solidFill>
                  <a:srgbClr val="7030A0"/>
                </a:solidFill>
              </a:rPr>
              <a:t/>
            </a:r>
            <a:br>
              <a:rPr dirty="0">
                <a:solidFill>
                  <a:srgbClr val="7030A0"/>
                </a:solidFill>
              </a:rPr>
            </a:b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357120" y="2643120"/>
            <a:ext cx="8572320" cy="264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FFFFFF"/>
                </a:solidFill>
                <a:latin typeface="Georgia"/>
              </a:rPr>
              <a:t>В нейтральных и щелочных средах</a:t>
            </a:r>
            <a:r>
              <a:rPr lang="ru-RU" sz="2800" b="0" strike="noStrike" spc="-1">
                <a:solidFill>
                  <a:srgbClr val="FFFFFF"/>
                </a:solidFill>
                <a:latin typeface="Georgia"/>
              </a:rPr>
              <a:t> избыток кислорода связывается молекулами воды с образованием гидроксид-ионов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800" b="0" strike="noStrike" spc="-1"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357120" y="4214880"/>
            <a:ext cx="8000640" cy="179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FFFFFF"/>
                </a:solidFill>
                <a:latin typeface="Georgia"/>
              </a:rPr>
              <a:t>При недостатке кислорода в щелочной среде</a:t>
            </a:r>
            <a:r>
              <a:rPr lang="ru-RU" sz="2800" b="0" strike="noStrike" spc="-1">
                <a:solidFill>
                  <a:srgbClr val="FFFFFF"/>
                </a:solidFill>
                <a:latin typeface="Georgia"/>
              </a:rPr>
              <a:t> присоединение кислорода происходит за счет гидроксид-ионов с образованием молекул воды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57200" y="714240"/>
            <a:ext cx="8229240" cy="5859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86500" lnSpcReduction="2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1) Составить схему реакции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Записать исходные вещества и продукты реакции: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Na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KMnO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Na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MnSO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K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2)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Записать уравнение в ионном виде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В уравнении сократим те ионы, которые не принимают участие в процессе окисления-восстановления: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+ 2H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Mn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2+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3)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Определить окислитель и восстановитель и составить полуреакции процессов восстановления и окисления.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В приведенной реакции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окислитель — 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принимает 5 электронов восстанавливаясь в кислой среде до Mn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2+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. При этом освобождается кислород, входящий в состав MnO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который, соединяясь с H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образует воду: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+ 8H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+ 5e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Mn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2+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+ 4H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457200" y="643040"/>
            <a:ext cx="8229240" cy="6288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84000" lnSpcReduction="1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Восстановитель 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— окисляется до SO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отдав 2 электрона. Как видно образовавшийся ион SO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содержит больше кислорода, чем исходный SO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. Недостаток кислорода восполняется за счет молекул воды и в результате этого происходит выделение 2H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 — 2e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+ 2H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4)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Найти коэффициенты для окислителя и восстановителя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Необходимо учесть, что окислитель присоединяет столько электронов, сколько отдает восстановитель в процессе окисления-восстановления: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+ 8H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+ 5e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Mn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2+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+ 4H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     |2             </a:t>
            </a:r>
            <a:r>
              <a:rPr lang="ru-RU" sz="2800" b="0" i="1" strike="noStrike" spc="-1">
                <a:solidFill>
                  <a:srgbClr val="7030A0"/>
                </a:solidFill>
                <a:latin typeface="Georgia"/>
              </a:rPr>
              <a:t>окислитель, процесс восстановления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 — 2e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+ 2H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         |5             </a:t>
            </a:r>
            <a:r>
              <a:rPr lang="ru-RU" sz="2800" b="0" i="1" strike="noStrike" spc="-1">
                <a:solidFill>
                  <a:srgbClr val="7030A0"/>
                </a:solidFill>
                <a:latin typeface="Georgia"/>
              </a:rPr>
              <a:t>восстановитель, процесс окисления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142920" y="571320"/>
            <a:ext cx="8543520" cy="6071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8500" lnSpcReduction="1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5)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Просуммировать обе полуреакции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Предварительно умножая на найденные коэффициенты, получаем: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2MnO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+ 16H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+ 5SO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+ 5H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 = 2Mn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2+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+ 8H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 + 5SO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+ 10H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Сократив подобные члены, находим ионное уравнение: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2MnO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+ 5SO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+ 6H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+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2Mn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2+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+ 5SO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+ 3H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6)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Записать молекулярное уравнение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Молекулярное уравнение имеет следующий вид: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5Na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+ 2KMnO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+ 3H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= 5Na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+ 2MnSO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K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 + 3H</a:t>
            </a:r>
            <a:r>
              <a:rPr lang="ru-RU" sz="2800" b="1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>
                <a:solidFill>
                  <a:srgbClr val="7030A0"/>
                </a:solidFill>
                <a:latin typeface="Georgia"/>
              </a:rPr>
              <a:t>O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0" y="714400"/>
            <a:ext cx="9143640" cy="605788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77000" lnSpcReduction="20000"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Далее рассмотрим пример составления уравнения реакции между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сульфитом натрия и перманганатом калия в нейтральной среде.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Na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+ KMnO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+ 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 = Na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KOH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В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ионном виде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уравнение принимает вид: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 = 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OH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Также, как и предыдущем примере, окислителем является MnO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, а восстановителем SO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В нейтральной и слабощелочной среде MnO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принимает 3 электрона и восстанавливается до MnО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. SO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— окисляется до SO</a:t>
            </a:r>
            <a:r>
              <a:rPr lang="ru-RU" sz="28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, отдав 2 электрона.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 err="1">
                <a:solidFill>
                  <a:srgbClr val="7030A0"/>
                </a:solidFill>
                <a:latin typeface="Georgia"/>
              </a:rPr>
              <a:t>Полуреакции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имеют следующий вид: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+ 2H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  + 3e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= MnО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+ 4OH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  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   |2             </a:t>
            </a:r>
            <a:r>
              <a:rPr lang="ru-RU" sz="2800" b="0" i="1" strike="noStrike" spc="-1" dirty="0">
                <a:solidFill>
                  <a:srgbClr val="7030A0"/>
                </a:solidFill>
                <a:latin typeface="Georgia"/>
              </a:rPr>
              <a:t>окислитель, процесс восстановления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+ 2OH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— 2e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= 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    </a:t>
            </a: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           |3            </a:t>
            </a:r>
            <a:r>
              <a:rPr lang="ru-RU" sz="2800" b="0" i="1" strike="noStrike" spc="-1" dirty="0">
                <a:solidFill>
                  <a:srgbClr val="7030A0"/>
                </a:solidFill>
                <a:latin typeface="Georgia"/>
              </a:rPr>
              <a:t> восстановитель, процесс окисления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 dirty="0">
                <a:solidFill>
                  <a:srgbClr val="7030A0"/>
                </a:solidFill>
                <a:latin typeface="Georgia"/>
              </a:rPr>
              <a:t>Запишем ионное и молекулярное уравнения, учитывая коэффициенты при окислителе и восстановителе: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3SO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+ 2MnO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 =2MnO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+ 3SO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+ 2OH</a:t>
            </a:r>
            <a:r>
              <a:rPr lang="ru-RU" sz="28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3Na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+ 2KMnO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+ H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O = 2MnO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2 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+ 3Na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8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1" strike="noStrike" spc="-1" dirty="0">
                <a:solidFill>
                  <a:srgbClr val="7030A0"/>
                </a:solidFill>
                <a:latin typeface="Georgia"/>
              </a:rPr>
              <a:t> + </a:t>
            </a:r>
            <a:r>
              <a:rPr lang="ru-RU" sz="2800" b="1" strike="noStrike" spc="-1" dirty="0" smtClean="0">
                <a:solidFill>
                  <a:srgbClr val="7030A0"/>
                </a:solidFill>
                <a:latin typeface="Georgia"/>
              </a:rPr>
              <a:t>2KOH</a:t>
            </a:r>
            <a:endParaRPr lang="ru-RU" sz="2800" b="0" strike="noStrike" spc="-1" dirty="0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0" y="771536"/>
            <a:ext cx="9143640" cy="578643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Составление уравнения реакции между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сульфитом натрия и перманганатом калия в щелочной среде.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Na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KMnO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KOH = Na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K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O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В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ионном виде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 уравнение принимает вид: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OH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= 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O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i="1" strike="noStrike" spc="-1" dirty="0">
                <a:solidFill>
                  <a:srgbClr val="7030A0"/>
                </a:solidFill>
                <a:latin typeface="Georgia"/>
              </a:rPr>
              <a:t>В щелочной среде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окислитель MnO</a:t>
            </a:r>
            <a:r>
              <a:rPr lang="ru-RU" sz="20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0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 принимает 1 электрон и восстанавливается до MnО</a:t>
            </a:r>
            <a:r>
              <a:rPr lang="ru-RU" sz="20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. Восстановитель SO</a:t>
            </a:r>
            <a:r>
              <a:rPr lang="ru-RU" sz="2000" b="0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0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— окисляется до SO</a:t>
            </a:r>
            <a:r>
              <a:rPr lang="ru-RU" sz="2000" b="0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0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, отдав 2 электрона.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 err="1">
                <a:solidFill>
                  <a:srgbClr val="7030A0"/>
                </a:solidFill>
                <a:latin typeface="Georgia"/>
              </a:rPr>
              <a:t>Полуреакции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 имеют следующий вид: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e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= MnО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2   </a:t>
            </a:r>
            <a:r>
              <a:rPr lang="ru-RU" sz="2000" b="0" strike="noStrike" spc="-1" baseline="-25000" dirty="0">
                <a:solidFill>
                  <a:srgbClr val="7030A0"/>
                </a:solidFill>
                <a:latin typeface="Georgia"/>
              </a:rPr>
              <a:t>                                   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     |2             </a:t>
            </a:r>
            <a:r>
              <a:rPr lang="ru-RU" sz="2000" b="0" i="1" strike="noStrike" spc="-1" dirty="0">
                <a:solidFill>
                  <a:srgbClr val="7030A0"/>
                </a:solidFill>
                <a:latin typeface="Georgia"/>
              </a:rPr>
              <a:t>окислитель, процесс восстановления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+ 2OH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— 2e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= 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O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         |1            </a:t>
            </a:r>
            <a:r>
              <a:rPr lang="ru-RU" sz="2000" b="0" i="1" strike="noStrike" spc="-1" dirty="0">
                <a:solidFill>
                  <a:srgbClr val="7030A0"/>
                </a:solidFill>
                <a:latin typeface="Georgia"/>
              </a:rPr>
              <a:t> восстановитель, процесс окисления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Запишем ионное и молекулярное уравнения</a:t>
            </a:r>
            <a:r>
              <a:rPr lang="ru-RU" sz="2000" b="0" strike="noStrike" spc="-1" dirty="0">
                <a:solidFill>
                  <a:srgbClr val="7030A0"/>
                </a:solidFill>
                <a:latin typeface="Georgia"/>
              </a:rPr>
              <a:t>, учитывая коэффициенты при окислителе и восстановителе: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+ 2MnO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+ 2OH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—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= 2MnО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baseline="30000" dirty="0">
                <a:solidFill>
                  <a:srgbClr val="7030A0"/>
                </a:solidFill>
                <a:latin typeface="Georgia"/>
              </a:rPr>
              <a:t>2-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H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O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Na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3 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+ 2KMnO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H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O = 2K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MnO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4 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+ 3Na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SO</a:t>
            </a:r>
            <a:r>
              <a:rPr lang="ru-RU" sz="2000" b="1" strike="noStrike" spc="-1" baseline="-25000" dirty="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000" b="1" strike="noStrike" spc="-1" dirty="0">
                <a:solidFill>
                  <a:srgbClr val="7030A0"/>
                </a:solidFill>
                <a:latin typeface="Georgia"/>
              </a:rPr>
              <a:t> + 2KOH</a:t>
            </a: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000" b="0" strike="noStrike" spc="-1" dirty="0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71" name="Содержимое 3"/>
          <p:cNvPicPr/>
          <p:nvPr/>
        </p:nvPicPr>
        <p:blipFill>
          <a:blip r:embed="rId2"/>
          <a:stretch/>
        </p:blipFill>
        <p:spPr>
          <a:xfrm>
            <a:off x="0" y="714375"/>
            <a:ext cx="9222840" cy="598646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Степень окисления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Условный заряд атомов химического элемента в соединении , вычисленный из предположения, что соединение состоит только из простых ионов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Или же что все ковалентные полярные связи поляризованы в ионы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Расчет степени окисления для неорганических веществ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1. Степень окисления атомов в простом веществе равна нулю. 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Простое вещество –это вещество которое образованно из атомов одного химического элемента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S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0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Cu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0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Br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2 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0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3 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0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P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4 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0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Расчет степени окисления для неорганических веществ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2. в бинарных соединениях отрицательную степень окисления проявляет атом более электроотрицательного элемента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Электроотрицательность –свойство атомов химического элемента оттягивать на себя общую электронную пару (самый электроотрицательный фтор, самый неэл-ный водород)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Ca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3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+2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N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-3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C 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+4 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S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-2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, I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+1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Cl </a:t>
            </a:r>
            <a:r>
              <a:rPr lang="ru-RU" sz="2800" b="0" strike="noStrike" spc="-1" baseline="30000">
                <a:solidFill>
                  <a:srgbClr val="7030A0"/>
                </a:solidFill>
                <a:latin typeface="Georgia"/>
              </a:rPr>
              <a:t>-1</a:t>
            </a: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0" y="2142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Расчет степени окисления для неорганических веществ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0" y="128592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3.сумма степеней окисления всех атомов в молекуле (формульной единице) равна нулю, а в ионе заряду иона</a:t>
            </a:r>
          </a:p>
        </p:txBody>
      </p:sp>
      <p:pic>
        <p:nvPicPr>
          <p:cNvPr id="130" name="Рисунок 3"/>
          <p:cNvPicPr/>
          <p:nvPr/>
        </p:nvPicPr>
        <p:blipFill>
          <a:blip r:embed="rId2"/>
          <a:stretch/>
        </p:blipFill>
        <p:spPr>
          <a:xfrm>
            <a:off x="-44280" y="2786040"/>
            <a:ext cx="9187920" cy="4071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285840" y="64296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>
                <a:solidFill>
                  <a:srgbClr val="7030A0"/>
                </a:solidFill>
                <a:latin typeface="Trebuchet MS"/>
              </a:rPr>
              <a:t>Расчет степени окисления для неорганических веществ</a:t>
            </a:r>
            <a:endParaRPr lang="ru-RU" sz="4000" b="0" strike="noStrike" spc="-1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285840" y="171432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4. степени окисления атомов в кислотном остатке для кислоты и ее солей одинаковы</a:t>
            </a:r>
          </a:p>
        </p:txBody>
      </p:sp>
      <p:pic>
        <p:nvPicPr>
          <p:cNvPr id="133" name="Рисунок 3"/>
          <p:cNvPicPr/>
          <p:nvPr/>
        </p:nvPicPr>
        <p:blipFill>
          <a:blip r:embed="rId2"/>
          <a:stretch/>
        </p:blipFill>
        <p:spPr>
          <a:xfrm>
            <a:off x="0" y="2714760"/>
            <a:ext cx="9143640" cy="4142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214200" y="514488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 fontScale="89000" lnSpcReduction="20000"/>
          </a:bodyPr>
          <a:lstStyle/>
          <a:p>
            <a:pPr>
              <a:lnSpc>
                <a:spcPct val="100000"/>
              </a:lnSpc>
            </a:pPr>
            <a:r>
              <a:rPr lang="ru-RU" sz="4000" b="0" strike="noStrike" spc="-1" dirty="0">
                <a:solidFill>
                  <a:srgbClr val="7030A0"/>
                </a:solidFill>
                <a:latin typeface="Trebuchet MS"/>
              </a:rPr>
              <a:t>Расчет степени окисления для неорганических веществ</a:t>
            </a:r>
            <a:endParaRPr lang="ru-RU" sz="4000" b="0" strike="noStrike" spc="-1" dirty="0">
              <a:solidFill>
                <a:srgbClr val="7030A0"/>
              </a:solidFill>
              <a:latin typeface="Georgia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0" y="1571760"/>
            <a:ext cx="8929440" cy="528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5. для простых ионов их заряд совпадает со степенью окисления атома.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Например : Al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2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(SO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4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)</a:t>
            </a:r>
            <a:r>
              <a:rPr lang="ru-RU" sz="2800" b="0" strike="noStrike" spc="-1" baseline="-25000">
                <a:solidFill>
                  <a:srgbClr val="7030A0"/>
                </a:solidFill>
                <a:latin typeface="Georgia"/>
              </a:rPr>
              <a:t>3  </a:t>
            </a: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заряд иона +3, степень окисления +3</a:t>
            </a:r>
          </a:p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B32C16"/>
              </a:buClr>
              <a:buFont typeface="Georgia"/>
              <a:buChar char="•"/>
            </a:pPr>
            <a:r>
              <a:rPr lang="ru-RU" sz="2800" b="0" strike="noStrike" spc="-1">
                <a:solidFill>
                  <a:srgbClr val="7030A0"/>
                </a:solidFill>
                <a:latin typeface="Georgia"/>
              </a:rPr>
              <a:t>Степень окисления атома в сложном веществе может быть нулевой: CH2Cl2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ru-RU" sz="2800" b="0" strike="noStrike" spc="-1">
              <a:solidFill>
                <a:srgbClr val="7030A0"/>
              </a:solidFill>
              <a:latin typeface="Georg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Georgia"/>
            </a:endParaRPr>
          </a:p>
        </p:txBody>
      </p:sp>
      <p:pic>
        <p:nvPicPr>
          <p:cNvPr id="137" name="Содержимое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1273</TotalTime>
  <Words>661</Words>
  <Application>Microsoft Office PowerPoint</Application>
  <PresentationFormat>Экран (4:3)</PresentationFormat>
  <Paragraphs>104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DejaVu Sans</vt:lpstr>
      <vt:lpstr>Georgia</vt:lpstr>
      <vt:lpstr>Symbol</vt:lpstr>
      <vt:lpstr>Times New Roman</vt:lpstr>
      <vt:lpstr>Trebuchet MS</vt:lpstr>
      <vt:lpstr>Wingdings</vt:lpstr>
      <vt:lpstr>Wingdings 2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DreamLair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Окислительно-восстановительные реакции</dc:title>
  <dc:subject/>
  <dc:creator>Grey Wolf</dc:creator>
  <dc:description/>
  <cp:lastModifiedBy>HP</cp:lastModifiedBy>
  <cp:revision>8</cp:revision>
  <dcterms:created xsi:type="dcterms:W3CDTF">2021-11-02T18:55:36Z</dcterms:created>
  <dcterms:modified xsi:type="dcterms:W3CDTF">2025-12-09T13:31:44Z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DreamLair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28</vt:i4>
  </property>
</Properties>
</file>