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3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42" name="PlaceHolder 2"/>
          <p:cNvSpPr>
            <a:spLocks noGrp="1"/>
          </p:cNvSpPr>
          <p:nvPr>
            <p:ph type="hdr"/>
          </p:nvPr>
        </p:nvSpPr>
        <p:spPr>
          <a:xfrm>
            <a:off x="-360" y="0"/>
            <a:ext cx="2971800" cy="45720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3884400" y="0"/>
            <a:ext cx="2971800" cy="45720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r"/>
            <a:r>
              <a:rPr lang="ru-RU" sz="1200" b="0" strike="noStrike" spc="-1">
                <a:solidFill>
                  <a:srgbClr val="000000"/>
                </a:solidFill>
                <a:latin typeface="Comic Sans MS"/>
              </a:rPr>
              <a:t>&lt;date/time&gt;</a:t>
            </a:r>
          </a:p>
        </p:txBody>
      </p:sp>
      <p:sp>
        <p:nvSpPr>
          <p:cNvPr id="44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440"/>
            <a:ext cx="4572000" cy="3429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Click to move the slide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r>
              <a:rPr lang="ru-RU" sz="1200" b="0" strike="noStrike" spc="-1">
                <a:solidFill>
                  <a:srgbClr val="000000"/>
                </a:solidFill>
                <a:latin typeface="Calibri"/>
              </a:rPr>
              <a:t>Click to edit the notes format</a:t>
            </a:r>
          </a:p>
        </p:txBody>
      </p:sp>
      <p:sp>
        <p:nvSpPr>
          <p:cNvPr id="46" name="PlaceHolder 6"/>
          <p:cNvSpPr>
            <a:spLocks noGrp="1"/>
          </p:cNvSpPr>
          <p:nvPr>
            <p:ph type="ftr"/>
          </p:nvPr>
        </p:nvSpPr>
        <p:spPr>
          <a:xfrm>
            <a:off x="-360" y="8685360"/>
            <a:ext cx="2971800" cy="45720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47" name="PlaceHolder 7"/>
          <p:cNvSpPr>
            <a:spLocks noGrp="1"/>
          </p:cNvSpPr>
          <p:nvPr>
            <p:ph type="sldNum"/>
          </p:nvPr>
        </p:nvSpPr>
        <p:spPr>
          <a:xfrm>
            <a:off x="3884400" y="8685360"/>
            <a:ext cx="2971800" cy="45720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r"/>
            <a:fld id="{7883E022-E2DE-4E39-9D07-C2DAC56E7198}" type="slidenum">
              <a:rPr lang="ru-RU" sz="1200" b="0" strike="noStrike" spc="-1">
                <a:solidFill>
                  <a:srgbClr val="000000"/>
                </a:solidFill>
                <a:latin typeface="Comic Sans MS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812956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22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ru-RU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0" name="CustomShape 3"/>
          <p:cNvSpPr/>
          <p:nvPr/>
        </p:nvSpPr>
        <p:spPr>
          <a:xfrm>
            <a:off x="3884760" y="868536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/>
            <a:fld id="{C8BF1284-E5DB-4397-A04F-19B69CBE750A}" type="slidenum">
              <a:rPr lang="ru-RU" sz="1200" b="0" strike="noStrike" spc="-1">
                <a:solidFill>
                  <a:srgbClr val="000000"/>
                </a:solidFill>
                <a:latin typeface="Comic Sans MS"/>
              </a:rPr>
              <a:t>20</a:t>
            </a:fld>
            <a:endParaRPr lang="ru-RU" sz="1200" b="0" strike="noStrike" spc="-1">
              <a:solidFill>
                <a:srgbClr val="000000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92654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ru-RU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3" name="CustomShape 3"/>
          <p:cNvSpPr/>
          <p:nvPr/>
        </p:nvSpPr>
        <p:spPr>
          <a:xfrm>
            <a:off x="3884760" y="868536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/>
            <a:fld id="{6BFCC584-FD03-4980-90D2-FF93CC9E4FF5}" type="slidenum">
              <a:rPr lang="ru-RU" sz="1200" b="0" strike="noStrike" spc="-1">
                <a:solidFill>
                  <a:srgbClr val="000000"/>
                </a:solidFill>
                <a:latin typeface="Comic Sans MS"/>
              </a:rPr>
              <a:t>21</a:t>
            </a:fld>
            <a:endParaRPr lang="ru-RU" sz="1200" b="0" strike="noStrike" spc="-1">
              <a:solidFill>
                <a:srgbClr val="000000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086152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ru-RU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6" name="CustomShape 3"/>
          <p:cNvSpPr/>
          <p:nvPr/>
        </p:nvSpPr>
        <p:spPr>
          <a:xfrm>
            <a:off x="3884760" y="868536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/>
            <a:fld id="{05E5D1D0-0B95-4F5B-893F-297BFC262006}" type="slidenum">
              <a:rPr lang="ru-RU" sz="1200" b="0" strike="noStrike" spc="-1">
                <a:solidFill>
                  <a:srgbClr val="000000"/>
                </a:solidFill>
                <a:latin typeface="Comic Sans MS"/>
              </a:rPr>
              <a:t>22</a:t>
            </a:fld>
            <a:endParaRPr lang="ru-RU" sz="1200" b="0" strike="noStrike" spc="-1">
              <a:solidFill>
                <a:srgbClr val="000000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019821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23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ru-RU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9" name="CustomShape 3"/>
          <p:cNvSpPr/>
          <p:nvPr/>
        </p:nvSpPr>
        <p:spPr>
          <a:xfrm>
            <a:off x="3884760" y="868536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/>
            <a:fld id="{200510C3-41DB-4F6A-8026-A57FC16AF7C6}" type="slidenum">
              <a:rPr lang="ru-RU" sz="1200" b="0" strike="noStrike" spc="-1">
                <a:solidFill>
                  <a:srgbClr val="000000"/>
                </a:solidFill>
                <a:latin typeface="Comic Sans MS"/>
              </a:rPr>
              <a:t>23</a:t>
            </a:fld>
            <a:endParaRPr lang="ru-RU" sz="1200" b="0" strike="noStrike" spc="-1">
              <a:solidFill>
                <a:srgbClr val="000000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63779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24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ru-RU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2" name="CustomShape 3"/>
          <p:cNvSpPr/>
          <p:nvPr/>
        </p:nvSpPr>
        <p:spPr>
          <a:xfrm>
            <a:off x="3884760" y="868536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/>
            <a:fld id="{CE6C8BAD-A769-4853-A8A4-2E13F86F656C}" type="slidenum">
              <a:rPr lang="ru-RU" sz="1200" b="0" strike="noStrike" spc="-1">
                <a:solidFill>
                  <a:srgbClr val="000000"/>
                </a:solidFill>
                <a:latin typeface="Comic Sans MS"/>
              </a:rPr>
              <a:t>24</a:t>
            </a:fld>
            <a:endParaRPr lang="ru-RU" sz="1200" b="0" strike="noStrike" spc="-1">
              <a:solidFill>
                <a:srgbClr val="000000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4443109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24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ru-RU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5" name="CustomShape 3"/>
          <p:cNvSpPr/>
          <p:nvPr/>
        </p:nvSpPr>
        <p:spPr>
          <a:xfrm>
            <a:off x="3884760" y="868536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/>
            <a:fld id="{3E3D10E4-0744-40C4-A5EA-630862ACB251}" type="slidenum">
              <a:rPr lang="ru-RU" sz="1200" b="0" strike="noStrike" spc="-1">
                <a:solidFill>
                  <a:srgbClr val="000000"/>
                </a:solidFill>
                <a:latin typeface="Comic Sans MS"/>
              </a:rPr>
              <a:t>25</a:t>
            </a:fld>
            <a:endParaRPr lang="ru-RU" sz="1200" b="0" strike="noStrike" spc="-1">
              <a:solidFill>
                <a:srgbClr val="000000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14365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r"/>
            <a:fld id="{1A3B5E50-DD61-4BCB-8C72-9A97455DC8CE}" type="slidenum">
              <a:rPr lang="ru-RU" sz="1200" b="0" strike="noStrike" spc="-1">
                <a:solidFill>
                  <a:srgbClr val="898989"/>
                </a:solidFill>
                <a:latin typeface="Comic Sans MS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Comic Sans M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250560" y="6021360"/>
            <a:ext cx="8569080" cy="8366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2720" indent="-342720" algn="ctr">
              <a:lnSpc>
                <a:spcPct val="100000"/>
              </a:lnSpc>
              <a:spcBef>
                <a:spcPts val="825"/>
              </a:spcBef>
            </a:pPr>
            <a:r>
              <a:rPr lang="ru-RU" sz="3200" b="1" strike="noStrike" spc="-1" dirty="0">
                <a:solidFill>
                  <a:srgbClr val="005426"/>
                </a:solidFill>
                <a:latin typeface="Arial Black"/>
              </a:rPr>
              <a:t>«</a:t>
            </a:r>
            <a:r>
              <a:rPr lang="ru-RU" sz="1700" b="1" i="1" strike="noStrike" spc="-1" dirty="0">
                <a:solidFill>
                  <a:srgbClr val="005426"/>
                </a:solidFill>
                <a:latin typeface="Arial Black"/>
              </a:rPr>
              <a:t> </a:t>
            </a:r>
            <a:r>
              <a:rPr lang="ru-RU" sz="3300" b="1" strike="noStrike" spc="-1" dirty="0">
                <a:solidFill>
                  <a:srgbClr val="005426"/>
                </a:solidFill>
                <a:latin typeface="Arial Black"/>
              </a:rPr>
              <a:t>Кто-то теряет, а кто-то </a:t>
            </a:r>
            <a:r>
              <a:rPr lang="ru-RU" sz="3300" b="1" strike="noStrike" spc="-1" dirty="0" smtClean="0">
                <a:solidFill>
                  <a:srgbClr val="005426"/>
                </a:solidFill>
                <a:latin typeface="Arial Black"/>
              </a:rPr>
              <a:t>находит»</a:t>
            </a:r>
            <a:endParaRPr lang="ru-RU" sz="33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Рисунок 3" descr="Himicheskaya-reaktsiya.jpg"/>
          <p:cNvPicPr/>
          <p:nvPr/>
        </p:nvPicPr>
        <p:blipFill>
          <a:blip r:embed="rId2"/>
          <a:stretch/>
        </p:blipFill>
        <p:spPr>
          <a:xfrm>
            <a:off x="1835280" y="2060640"/>
            <a:ext cx="5559120" cy="4059000"/>
          </a:xfrm>
          <a:prstGeom prst="rect">
            <a:avLst/>
          </a:prstGeom>
          <a:ln>
            <a:noFill/>
          </a:ln>
        </p:spPr>
      </p:pic>
      <p:sp>
        <p:nvSpPr>
          <p:cNvPr id="50" name="TextShape 2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Тема </a:t>
            </a:r>
            <a:r>
              <a:rPr lang="ru-RU" sz="44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урока: </a:t>
            </a:r>
            <a:r>
              <a:rPr lang="ru-RU" sz="44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«</a:t>
            </a:r>
            <a:r>
              <a:rPr lang="ru-RU" sz="4400" b="1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Окислительно</a:t>
            </a:r>
            <a:r>
              <a:rPr lang="ru-RU" sz="44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-восстановительные реакции»</a:t>
            </a:r>
            <a:endParaRPr lang="ru-RU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3929040" y="2714760"/>
            <a:ext cx="128592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Arial Black"/>
              </a:rPr>
              <a:t>- 2 е</a:t>
            </a:r>
            <a:r>
              <a:rPr lang="ru-RU" sz="2800" b="0" strike="noStrike" spc="-1" baseline="30000">
                <a:solidFill>
                  <a:srgbClr val="000000"/>
                </a:solidFill>
                <a:latin typeface="Arial Black"/>
              </a:rPr>
              <a:t>-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285840" y="1571760"/>
            <a:ext cx="8643960" cy="787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latin typeface="Arial Black"/>
              </a:rPr>
              <a:t>2 H</a:t>
            </a:r>
            <a:r>
              <a:rPr lang="ru-RU" sz="4000" b="0" strike="noStrike" spc="-1" baseline="30000">
                <a:solidFill>
                  <a:srgbClr val="000000"/>
                </a:solidFill>
                <a:latin typeface="Arial Black"/>
              </a:rPr>
              <a:t>+1</a:t>
            </a:r>
            <a:r>
              <a:rPr lang="en-US" sz="4000" b="0" strike="noStrike" spc="-1">
                <a:solidFill>
                  <a:srgbClr val="000000"/>
                </a:solidFill>
                <a:latin typeface="Arial Black"/>
              </a:rPr>
              <a:t>Cl</a:t>
            </a:r>
            <a:r>
              <a:rPr lang="ru-RU" sz="4000" b="0" strike="noStrike" spc="-1" baseline="30000">
                <a:solidFill>
                  <a:srgbClr val="000000"/>
                </a:solidFill>
                <a:latin typeface="Arial Black"/>
              </a:rPr>
              <a:t>-1</a:t>
            </a:r>
            <a:r>
              <a:rPr lang="en-US" sz="4000" b="0" strike="noStrike" spc="-1">
                <a:solidFill>
                  <a:srgbClr val="000000"/>
                </a:solidFill>
                <a:latin typeface="Arial Black"/>
              </a:rPr>
              <a:t> + Zn</a:t>
            </a:r>
            <a:r>
              <a:rPr lang="ru-RU" sz="4000" b="0" strike="noStrike" spc="-1" baseline="30000">
                <a:solidFill>
                  <a:srgbClr val="000000"/>
                </a:solidFill>
                <a:latin typeface="Arial Black"/>
              </a:rPr>
              <a:t>0</a:t>
            </a:r>
            <a:r>
              <a:rPr lang="en-US" sz="4000" b="0" strike="noStrike" spc="-1" baseline="30000">
                <a:solidFill>
                  <a:srgbClr val="000000"/>
                </a:solidFill>
                <a:latin typeface="Arial Black"/>
              </a:rPr>
              <a:t> </a:t>
            </a:r>
            <a:r>
              <a:rPr lang="en-US" sz="4000" b="0" strike="noStrike" spc="-1">
                <a:solidFill>
                  <a:srgbClr val="000000"/>
                </a:solidFill>
                <a:latin typeface="Arial Black"/>
              </a:rPr>
              <a:t>= Zn</a:t>
            </a:r>
            <a:r>
              <a:rPr lang="ru-RU" sz="4000" b="0" strike="noStrike" spc="-1" baseline="30000">
                <a:solidFill>
                  <a:srgbClr val="000000"/>
                </a:solidFill>
                <a:latin typeface="Arial Black"/>
              </a:rPr>
              <a:t>+2</a:t>
            </a:r>
            <a:r>
              <a:rPr lang="en-US" sz="4000" b="0" strike="noStrike" spc="-1">
                <a:solidFill>
                  <a:srgbClr val="000000"/>
                </a:solidFill>
                <a:latin typeface="Arial Black"/>
              </a:rPr>
              <a:t>Cl</a:t>
            </a:r>
            <a:r>
              <a:rPr lang="en-US" sz="4000" b="0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r>
              <a:rPr lang="ru-RU" sz="4000" b="0" strike="noStrike" spc="-1" baseline="30000">
                <a:solidFill>
                  <a:srgbClr val="000000"/>
                </a:solidFill>
                <a:latin typeface="Arial Black"/>
              </a:rPr>
              <a:t>-1</a:t>
            </a:r>
            <a:r>
              <a:rPr lang="en-US" sz="4000" b="0" strike="noStrike" spc="-1">
                <a:solidFill>
                  <a:srgbClr val="000000"/>
                </a:solidFill>
                <a:latin typeface="Arial Black"/>
              </a:rPr>
              <a:t> + H</a:t>
            </a:r>
            <a:r>
              <a:rPr lang="en-US" sz="4000" b="0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r>
              <a:rPr lang="ru-RU" sz="4000" b="0" strike="noStrike" spc="-1" baseline="30000">
                <a:solidFill>
                  <a:srgbClr val="000000"/>
                </a:solidFill>
                <a:latin typeface="Arial Black"/>
              </a:rPr>
              <a:t>0</a:t>
            </a:r>
            <a:endParaRPr lang="ru-RU" sz="40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80" name="CustomShape 3"/>
          <p:cNvSpPr/>
          <p:nvPr/>
        </p:nvSpPr>
        <p:spPr>
          <a:xfrm>
            <a:off x="3214800" y="1571760"/>
            <a:ext cx="135720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latin typeface="Arial Black"/>
              </a:rPr>
              <a:t>Zn</a:t>
            </a:r>
            <a:r>
              <a:rPr lang="ru-RU" sz="4000" b="0" strike="noStrike" spc="-1" baseline="30000">
                <a:solidFill>
                  <a:srgbClr val="000000"/>
                </a:solidFill>
                <a:latin typeface="Arial Black"/>
              </a:rPr>
              <a:t>0</a:t>
            </a:r>
            <a:endParaRPr lang="ru-RU" sz="40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81" name="CustomShape 4"/>
          <p:cNvSpPr/>
          <p:nvPr/>
        </p:nvSpPr>
        <p:spPr>
          <a:xfrm>
            <a:off x="285840" y="1571760"/>
            <a:ext cx="157140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latin typeface="Arial Black"/>
              </a:rPr>
              <a:t>2 H</a:t>
            </a:r>
            <a:r>
              <a:rPr lang="ru-RU" sz="4000" b="0" strike="noStrike" spc="-1" baseline="30000">
                <a:solidFill>
                  <a:srgbClr val="000000"/>
                </a:solidFill>
                <a:latin typeface="Arial Black"/>
              </a:rPr>
              <a:t>+</a:t>
            </a:r>
            <a:endParaRPr lang="ru-RU" sz="40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82" name="CustomShape 5"/>
          <p:cNvSpPr/>
          <p:nvPr/>
        </p:nvSpPr>
        <p:spPr>
          <a:xfrm>
            <a:off x="4823280" y="1571760"/>
            <a:ext cx="1275120" cy="703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latin typeface="Arial Black"/>
              </a:rPr>
              <a:t>Zn</a:t>
            </a:r>
            <a:r>
              <a:rPr lang="ru-RU" sz="4000" b="0" strike="noStrike" spc="-1" baseline="30000">
                <a:solidFill>
                  <a:srgbClr val="000000"/>
                </a:solidFill>
                <a:latin typeface="Arial Black"/>
              </a:rPr>
              <a:t>+2</a:t>
            </a:r>
            <a:endParaRPr lang="ru-RU" sz="4000" b="0" strike="noStrike" spc="-1">
              <a:solidFill>
                <a:srgbClr val="000000"/>
              </a:solidFill>
              <a:latin typeface="Comic Sans MS"/>
            </a:endParaRPr>
          </a:p>
        </p:txBody>
      </p:sp>
      <p:cxnSp>
        <p:nvCxnSpPr>
          <p:cNvPr id="83" name="Line 6"/>
          <p:cNvCxnSpPr/>
          <p:nvPr/>
        </p:nvCxnSpPr>
        <p:spPr>
          <a:xfrm>
            <a:off x="3785760" y="3142800"/>
            <a:ext cx="1429560" cy="2520"/>
          </a:xfrm>
          <a:prstGeom prst="straightConnector1">
            <a:avLst/>
          </a:prstGeom>
          <a:ln w="38160">
            <a:solidFill>
              <a:srgbClr val="000000"/>
            </a:solidFill>
            <a:miter/>
            <a:tailEnd type="arrow" w="med" len="med"/>
          </a:ln>
        </p:spPr>
      </p:cxnSp>
      <p:sp>
        <p:nvSpPr>
          <p:cNvPr id="84" name="CustomShape 7"/>
          <p:cNvSpPr/>
          <p:nvPr/>
        </p:nvSpPr>
        <p:spPr>
          <a:xfrm>
            <a:off x="7715160" y="1571760"/>
            <a:ext cx="1214640" cy="787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latin typeface="Arial Black"/>
              </a:rPr>
              <a:t>H</a:t>
            </a:r>
            <a:r>
              <a:rPr lang="en-US" sz="4000" b="0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r>
              <a:rPr lang="ru-RU" sz="4000" b="0" strike="noStrike" spc="-1" baseline="30000">
                <a:solidFill>
                  <a:srgbClr val="000000"/>
                </a:solidFill>
                <a:latin typeface="Arial Black"/>
              </a:rPr>
              <a:t>0</a:t>
            </a:r>
            <a:endParaRPr lang="ru-RU" sz="40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85" name="CustomShape 8"/>
          <p:cNvSpPr/>
          <p:nvPr/>
        </p:nvSpPr>
        <p:spPr>
          <a:xfrm>
            <a:off x="3786120" y="3786120"/>
            <a:ext cx="128592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Arial Black"/>
              </a:rPr>
              <a:t>+ 2 е</a:t>
            </a:r>
            <a:r>
              <a:rPr lang="ru-RU" sz="2800" b="0" strike="noStrike" spc="-1" baseline="30000">
                <a:solidFill>
                  <a:srgbClr val="000000"/>
                </a:solidFill>
                <a:latin typeface="Arial Black"/>
              </a:rPr>
              <a:t>-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cxnSp>
        <p:nvCxnSpPr>
          <p:cNvPr id="86" name="Line 9"/>
          <p:cNvCxnSpPr/>
          <p:nvPr/>
        </p:nvCxnSpPr>
        <p:spPr>
          <a:xfrm>
            <a:off x="3714480" y="4214880"/>
            <a:ext cx="1429560" cy="2160"/>
          </a:xfrm>
          <a:prstGeom prst="straightConnector1">
            <a:avLst/>
          </a:prstGeom>
          <a:ln w="38160">
            <a:solidFill>
              <a:srgbClr val="000000"/>
            </a:solidFill>
            <a:miter/>
            <a:tailEnd type="arrow" w="med" len="med"/>
          </a:ln>
        </p:spPr>
      </p:cxnSp>
      <p:sp>
        <p:nvSpPr>
          <p:cNvPr id="87" name="CustomShape 10"/>
          <p:cNvSpPr/>
          <p:nvPr/>
        </p:nvSpPr>
        <p:spPr>
          <a:xfrm>
            <a:off x="7000920" y="2857680"/>
            <a:ext cx="2143080" cy="459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FF0000"/>
                </a:solidFill>
                <a:latin typeface="Arial Black"/>
              </a:rPr>
              <a:t>окисление</a:t>
            </a:r>
            <a:endParaRPr lang="ru-RU" sz="24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88" name="CustomShape 11"/>
          <p:cNvSpPr/>
          <p:nvPr/>
        </p:nvSpPr>
        <p:spPr>
          <a:xfrm>
            <a:off x="6357960" y="4000680"/>
            <a:ext cx="2786040" cy="429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200" b="0" strike="noStrike" spc="-1">
                <a:solidFill>
                  <a:srgbClr val="FF0000"/>
                </a:solidFill>
                <a:latin typeface="Arial Black"/>
              </a:rPr>
              <a:t>восстановление</a:t>
            </a:r>
            <a:endParaRPr lang="ru-RU" sz="22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89" name="CustomShape 12"/>
          <p:cNvSpPr/>
          <p:nvPr/>
        </p:nvSpPr>
        <p:spPr>
          <a:xfrm>
            <a:off x="1571760" y="5143680"/>
            <a:ext cx="100008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latin typeface="Arial Black"/>
              </a:rPr>
              <a:t>H</a:t>
            </a:r>
            <a:r>
              <a:rPr lang="ru-RU" sz="4000" b="0" strike="noStrike" spc="-1" baseline="30000">
                <a:solidFill>
                  <a:srgbClr val="000000"/>
                </a:solidFill>
                <a:latin typeface="Arial Black"/>
              </a:rPr>
              <a:t>+</a:t>
            </a:r>
            <a:endParaRPr lang="ru-RU" sz="40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90" name="CustomShape 13"/>
          <p:cNvSpPr/>
          <p:nvPr/>
        </p:nvSpPr>
        <p:spPr>
          <a:xfrm>
            <a:off x="1500120" y="5857920"/>
            <a:ext cx="128592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latin typeface="Arial Black"/>
              </a:rPr>
              <a:t>Zn</a:t>
            </a:r>
            <a:r>
              <a:rPr lang="ru-RU" sz="4000" b="0" strike="noStrike" spc="-1" baseline="30000">
                <a:solidFill>
                  <a:srgbClr val="000000"/>
                </a:solidFill>
                <a:latin typeface="Arial Black"/>
              </a:rPr>
              <a:t>0</a:t>
            </a:r>
            <a:endParaRPr lang="ru-RU" sz="40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91" name="CustomShape 14"/>
          <p:cNvSpPr/>
          <p:nvPr/>
        </p:nvSpPr>
        <p:spPr>
          <a:xfrm>
            <a:off x="3000240" y="5286240"/>
            <a:ext cx="2643480" cy="459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FF0000"/>
                </a:solidFill>
                <a:latin typeface="Arial Black"/>
              </a:rPr>
              <a:t> - окислитель</a:t>
            </a:r>
            <a:endParaRPr lang="ru-RU" sz="24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92" name="CustomShape 15"/>
          <p:cNvSpPr/>
          <p:nvPr/>
        </p:nvSpPr>
        <p:spPr>
          <a:xfrm>
            <a:off x="3071880" y="6072120"/>
            <a:ext cx="3214800" cy="429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200" b="0" strike="noStrike" spc="-1">
                <a:solidFill>
                  <a:srgbClr val="FF0000"/>
                </a:solidFill>
                <a:latin typeface="Arial Black"/>
              </a:rPr>
              <a:t>- восстановитель</a:t>
            </a:r>
            <a:endParaRPr lang="ru-RU" sz="2200" b="0" strike="noStrike" spc="-1">
              <a:solidFill>
                <a:srgbClr val="000000"/>
              </a:solidFill>
              <a:latin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Effect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006 -2.42775E-006 L -0.11475 0.17711 E">
                                      <p:cBhvr>
                                        <p:cTn id="11" dur="2000" fill="hold"/>
                                        <p:tgtEl>
                                          <p:spTgt spid="80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2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006 -2.42775E-006 L 0.06823 0.17711 E">
                                      <p:cBhvr>
                                        <p:cTn id="13" dur="2000" fill="hold"/>
                                        <p:tgtEl>
                                          <p:spTgt spid="82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Effect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Effect">
                      <p:stCondLst>
                        <p:cond delay="indefinite"/>
                      </p:stCondLst>
                      <p:childTnLst>
                        <p:par>
                          <p:cTn id="2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Effect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06 -2.42775E-006 L 0.20173 0.33434 E">
                                      <p:cBhvr>
                                        <p:cTn id="27" dur="2000" fill="hold"/>
                                        <p:tgtEl>
                                          <p:spTgt spid="81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007 -2.42775E-006 L -0.26042 0.33434 E">
                                      <p:cBhvr>
                                        <p:cTn id="29" dur="2000" fill="hold"/>
                                        <p:tgtEl>
                                          <p:spTgt spid="84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Effect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Effect">
                      <p:stCondLst>
                        <p:cond delay="indefinite"/>
                      </p:stCondLst>
                      <p:childTnLst>
                        <p:par>
                          <p:cTn id="3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4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Effect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5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47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Effect">
                      <p:stCondLst>
                        <p:cond delay="indefinite"/>
                      </p:stCondLst>
                      <p:childTnLst>
                        <p:par>
                          <p:cTn id="4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5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Effect">
                            <p:stCondLst>
                              <p:cond delay="1000"/>
                            </p:stCondLst>
                            <p:childTnLst>
                              <p:par>
                                <p:cTn id="56" presetID="5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60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Effect">
                      <p:stCondLst>
                        <p:cond delay="indefinite"/>
                      </p:stCondLst>
                      <p:childTnLst>
                        <p:par>
                          <p:cTn id="6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6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Effect">
                            <p:stCondLst>
                              <p:cond delay="1000"/>
                            </p:stCondLst>
                            <p:childTnLst>
                              <p:par>
                                <p:cTn id="69" presetID="5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1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2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73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684360" y="620640"/>
            <a:ext cx="807228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FF0000"/>
                </a:solidFill>
                <a:latin typeface="Arial Black"/>
              </a:rPr>
              <a:t>Окисление</a:t>
            </a:r>
            <a:r>
              <a:rPr lang="ru-RU" sz="2400" b="0" strike="noStrike" spc="-1">
                <a:solidFill>
                  <a:srgbClr val="000000"/>
                </a:solidFill>
                <a:latin typeface="Arial Black"/>
              </a:rPr>
              <a:t> – процесс отдачи электронов.</a:t>
            </a:r>
            <a:endParaRPr lang="ru-RU" sz="24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94" name="CustomShape 2"/>
          <p:cNvSpPr/>
          <p:nvPr/>
        </p:nvSpPr>
        <p:spPr>
          <a:xfrm>
            <a:off x="684360" y="1341360"/>
            <a:ext cx="8215200" cy="886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FF0000"/>
                </a:solidFill>
                <a:latin typeface="Arial Black"/>
              </a:rPr>
              <a:t>Восстановление</a:t>
            </a:r>
            <a:r>
              <a:rPr lang="ru-RU" sz="2400" b="0" strike="noStrike" spc="-1">
                <a:solidFill>
                  <a:srgbClr val="000000"/>
                </a:solidFill>
                <a:latin typeface="Arial Black"/>
              </a:rPr>
              <a:t> – процесс присоединения электронов.</a:t>
            </a:r>
            <a:endParaRPr lang="ru-RU" sz="24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95" name="CustomShape 3"/>
          <p:cNvSpPr/>
          <p:nvPr/>
        </p:nvSpPr>
        <p:spPr>
          <a:xfrm>
            <a:off x="684360" y="2276640"/>
            <a:ext cx="8215200" cy="886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FF0000"/>
                </a:solidFill>
                <a:latin typeface="Arial Black"/>
              </a:rPr>
              <a:t>Окислитель</a:t>
            </a:r>
            <a:r>
              <a:rPr lang="ru-RU" sz="2400" b="0" strike="noStrike" spc="-1">
                <a:solidFill>
                  <a:srgbClr val="000000"/>
                </a:solidFill>
                <a:latin typeface="Arial Black"/>
              </a:rPr>
              <a:t> – элемент, принимающий электроны.</a:t>
            </a:r>
            <a:endParaRPr lang="ru-RU" sz="24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96" name="CustomShape 4"/>
          <p:cNvSpPr/>
          <p:nvPr/>
        </p:nvSpPr>
        <p:spPr>
          <a:xfrm>
            <a:off x="684360" y="3213000"/>
            <a:ext cx="8215200" cy="886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FF0000"/>
                </a:solidFill>
                <a:latin typeface="Arial Black"/>
              </a:rPr>
              <a:t>Восстановитель</a:t>
            </a:r>
            <a:r>
              <a:rPr lang="ru-RU" sz="2400" b="0" strike="noStrike" spc="-1">
                <a:solidFill>
                  <a:srgbClr val="000000"/>
                </a:solidFill>
                <a:latin typeface="Arial Black"/>
              </a:rPr>
              <a:t> – элемент, отдающий электроны.</a:t>
            </a:r>
            <a:endParaRPr lang="ru-RU" sz="2400" b="0" strike="noStrike" spc="-1">
              <a:solidFill>
                <a:srgbClr val="000000"/>
              </a:solidFill>
              <a:latin typeface="Comic Sans MS"/>
            </a:endParaRPr>
          </a:p>
        </p:txBody>
      </p:sp>
      <p:pic>
        <p:nvPicPr>
          <p:cNvPr id="97" name="Рисунок 5" descr="516.jpg"/>
          <p:cNvPicPr/>
          <p:nvPr/>
        </p:nvPicPr>
        <p:blipFill>
          <a:blip r:embed="rId2"/>
          <a:stretch/>
        </p:blipFill>
        <p:spPr>
          <a:xfrm>
            <a:off x="3564000" y="3992400"/>
            <a:ext cx="4419360" cy="2865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Effect">
                      <p:stCondLst>
                        <p:cond delay="indefinite"/>
                      </p:stCondLst>
                      <p:childTnLst>
                        <p:par>
                          <p:cTn id="1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6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Effect">
                      <p:stCondLst>
                        <p:cond delay="indefinite"/>
                      </p:stCondLst>
                      <p:childTnLst>
                        <p:par>
                          <p:cTn id="1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3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6929280" y="1500120"/>
            <a:ext cx="1785960" cy="1099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6600" b="0" strike="noStrike" spc="-1">
                <a:solidFill>
                  <a:srgbClr val="000000"/>
                </a:solidFill>
                <a:latin typeface="Arial Black"/>
              </a:rPr>
              <a:t>Э</a:t>
            </a:r>
            <a:r>
              <a:rPr lang="ru-RU" sz="6600" b="0" strike="noStrike" spc="-1" baseline="30000">
                <a:solidFill>
                  <a:srgbClr val="000000"/>
                </a:solidFill>
                <a:latin typeface="Arial Black"/>
              </a:rPr>
              <a:t>+1</a:t>
            </a:r>
            <a:endParaRPr lang="ru-RU" sz="66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99" name="CustomShape 2"/>
          <p:cNvSpPr/>
          <p:nvPr/>
        </p:nvSpPr>
        <p:spPr>
          <a:xfrm>
            <a:off x="6929280" y="1500120"/>
            <a:ext cx="1785960" cy="1099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6600" b="0" strike="noStrike" spc="-1">
                <a:solidFill>
                  <a:srgbClr val="000000"/>
                </a:solidFill>
                <a:latin typeface="Arial Black"/>
              </a:rPr>
              <a:t>Э</a:t>
            </a:r>
            <a:r>
              <a:rPr lang="ru-RU" sz="6600" b="0" strike="noStrike" spc="-1" baseline="30000">
                <a:solidFill>
                  <a:srgbClr val="000000"/>
                </a:solidFill>
                <a:latin typeface="Arial Black"/>
              </a:rPr>
              <a:t>+2</a:t>
            </a:r>
            <a:endParaRPr lang="ru-RU" sz="66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00" name="CustomShape 3"/>
          <p:cNvSpPr/>
          <p:nvPr/>
        </p:nvSpPr>
        <p:spPr>
          <a:xfrm>
            <a:off x="6929280" y="1463760"/>
            <a:ext cx="1785960" cy="1099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6600" b="0" strike="noStrike" spc="-1">
                <a:solidFill>
                  <a:srgbClr val="000000"/>
                </a:solidFill>
                <a:latin typeface="Arial Black"/>
              </a:rPr>
              <a:t>Э</a:t>
            </a:r>
            <a:r>
              <a:rPr lang="ru-RU" sz="6600" b="0" strike="noStrike" spc="-1" baseline="30000">
                <a:solidFill>
                  <a:srgbClr val="000000"/>
                </a:solidFill>
                <a:latin typeface="Arial Black"/>
              </a:rPr>
              <a:t>-2</a:t>
            </a:r>
            <a:endParaRPr lang="ru-RU" sz="66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01" name="CustomShape 4"/>
          <p:cNvSpPr/>
          <p:nvPr/>
        </p:nvSpPr>
        <p:spPr>
          <a:xfrm>
            <a:off x="6929280" y="1463760"/>
            <a:ext cx="1785960" cy="1099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6600" b="0" strike="noStrike" spc="-1">
                <a:solidFill>
                  <a:srgbClr val="000000"/>
                </a:solidFill>
                <a:latin typeface="Arial Black"/>
              </a:rPr>
              <a:t>Э</a:t>
            </a:r>
            <a:r>
              <a:rPr lang="ru-RU" sz="6600" b="0" strike="noStrike" spc="-1" baseline="30000">
                <a:solidFill>
                  <a:srgbClr val="000000"/>
                </a:solidFill>
                <a:latin typeface="Arial Black"/>
              </a:rPr>
              <a:t>-1</a:t>
            </a:r>
            <a:endParaRPr lang="ru-RU" sz="66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02" name="CustomShape 5"/>
          <p:cNvSpPr/>
          <p:nvPr/>
        </p:nvSpPr>
        <p:spPr>
          <a:xfrm>
            <a:off x="4714920" y="1000080"/>
            <a:ext cx="1928880" cy="1857600"/>
          </a:xfrm>
          <a:prstGeom prst="ellipse">
            <a:avLst/>
          </a:prstGeom>
          <a:solidFill>
            <a:srgbClr val="4F81BD">
              <a:alpha val="10000"/>
            </a:srgbClr>
          </a:solidFill>
          <a:ln w="25560">
            <a:solidFill>
              <a:srgbClr val="385D8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3" name="CustomShape 6"/>
          <p:cNvSpPr/>
          <p:nvPr/>
        </p:nvSpPr>
        <p:spPr>
          <a:xfrm>
            <a:off x="4429080" y="214200"/>
            <a:ext cx="4429080" cy="459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70C0"/>
                </a:solidFill>
                <a:latin typeface="Arial Black"/>
              </a:rPr>
              <a:t>Отдает или принимает?</a:t>
            </a:r>
            <a:endParaRPr lang="ru-RU" sz="24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04" name="CustomShape 7"/>
          <p:cNvSpPr/>
          <p:nvPr/>
        </p:nvSpPr>
        <p:spPr>
          <a:xfrm>
            <a:off x="5357880" y="1571760"/>
            <a:ext cx="714240" cy="714240"/>
          </a:xfrm>
          <a:prstGeom prst="ellipse">
            <a:avLst/>
          </a:prstGeom>
          <a:solidFill>
            <a:srgbClr val="4F81BD">
              <a:alpha val="10000"/>
            </a:srgbClr>
          </a:solidFill>
          <a:ln w="25560">
            <a:solidFill>
              <a:srgbClr val="385D8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Black"/>
              </a:rPr>
              <a:t>+5</a:t>
            </a:r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05" name="CustomShape 8"/>
          <p:cNvSpPr/>
          <p:nvPr/>
        </p:nvSpPr>
        <p:spPr>
          <a:xfrm>
            <a:off x="0" y="1071720"/>
            <a:ext cx="4572000" cy="1557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Arial Black"/>
              </a:rPr>
              <a:t>Изначально атом не заряжен, т.к. число протонов равно числу электронов</a:t>
            </a:r>
            <a:endParaRPr lang="ru-RU" sz="24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06" name="CustomShape 9"/>
          <p:cNvSpPr/>
          <p:nvPr/>
        </p:nvSpPr>
        <p:spPr>
          <a:xfrm>
            <a:off x="4929120" y="1500120"/>
            <a:ext cx="357120" cy="357120"/>
          </a:xfrm>
          <a:prstGeom prst="ellipse">
            <a:avLst/>
          </a:prstGeom>
          <a:solidFill>
            <a:srgbClr val="C00000">
              <a:alpha val="11000"/>
            </a:srgbClr>
          </a:solidFill>
          <a:ln w="25560">
            <a:solidFill>
              <a:srgbClr val="C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Arial Black"/>
              </a:rPr>
              <a:t>-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07" name="CustomShape 10"/>
          <p:cNvSpPr/>
          <p:nvPr/>
        </p:nvSpPr>
        <p:spPr>
          <a:xfrm>
            <a:off x="5143680" y="2286000"/>
            <a:ext cx="357120" cy="357120"/>
          </a:xfrm>
          <a:prstGeom prst="ellipse">
            <a:avLst/>
          </a:prstGeom>
          <a:solidFill>
            <a:srgbClr val="C00000">
              <a:alpha val="11000"/>
            </a:srgbClr>
          </a:solidFill>
          <a:ln w="25560">
            <a:solidFill>
              <a:srgbClr val="C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Arial Black"/>
              </a:rPr>
              <a:t>-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08" name="CustomShape 11"/>
          <p:cNvSpPr/>
          <p:nvPr/>
        </p:nvSpPr>
        <p:spPr>
          <a:xfrm>
            <a:off x="6000840" y="2214720"/>
            <a:ext cx="357120" cy="357120"/>
          </a:xfrm>
          <a:prstGeom prst="ellipse">
            <a:avLst/>
          </a:prstGeom>
          <a:solidFill>
            <a:srgbClr val="C00000">
              <a:alpha val="11000"/>
            </a:srgbClr>
          </a:solidFill>
          <a:ln w="25560">
            <a:solidFill>
              <a:srgbClr val="C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Arial Black"/>
              </a:rPr>
              <a:t>-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09" name="CustomShape 12"/>
          <p:cNvSpPr/>
          <p:nvPr/>
        </p:nvSpPr>
        <p:spPr>
          <a:xfrm>
            <a:off x="6143760" y="1571760"/>
            <a:ext cx="357120" cy="357120"/>
          </a:xfrm>
          <a:prstGeom prst="ellipse">
            <a:avLst/>
          </a:prstGeom>
          <a:solidFill>
            <a:srgbClr val="C00000">
              <a:alpha val="11000"/>
            </a:srgbClr>
          </a:solidFill>
          <a:ln w="25560">
            <a:solidFill>
              <a:srgbClr val="C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Arial Black"/>
              </a:rPr>
              <a:t>-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10" name="CustomShape 13"/>
          <p:cNvSpPr/>
          <p:nvPr/>
        </p:nvSpPr>
        <p:spPr>
          <a:xfrm>
            <a:off x="5500800" y="1071720"/>
            <a:ext cx="357120" cy="357120"/>
          </a:xfrm>
          <a:prstGeom prst="ellipse">
            <a:avLst/>
          </a:prstGeom>
          <a:solidFill>
            <a:srgbClr val="C00000">
              <a:alpha val="11000"/>
            </a:srgbClr>
          </a:solidFill>
          <a:ln w="25560">
            <a:solidFill>
              <a:srgbClr val="C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Arial Black"/>
              </a:rPr>
              <a:t>-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11" name="CustomShape 14"/>
          <p:cNvSpPr/>
          <p:nvPr/>
        </p:nvSpPr>
        <p:spPr>
          <a:xfrm>
            <a:off x="5143680" y="2286000"/>
            <a:ext cx="357120" cy="357120"/>
          </a:xfrm>
          <a:prstGeom prst="ellipse">
            <a:avLst/>
          </a:prstGeom>
          <a:solidFill>
            <a:srgbClr val="C00000">
              <a:alpha val="11000"/>
            </a:srgbClr>
          </a:solidFill>
          <a:ln w="25560">
            <a:solidFill>
              <a:srgbClr val="C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Arial Black"/>
              </a:rPr>
              <a:t>-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12" name="CustomShape 15"/>
          <p:cNvSpPr/>
          <p:nvPr/>
        </p:nvSpPr>
        <p:spPr>
          <a:xfrm>
            <a:off x="6000840" y="2214720"/>
            <a:ext cx="357120" cy="357120"/>
          </a:xfrm>
          <a:prstGeom prst="ellipse">
            <a:avLst/>
          </a:prstGeom>
          <a:solidFill>
            <a:srgbClr val="C00000">
              <a:alpha val="11000"/>
            </a:srgbClr>
          </a:solidFill>
          <a:ln w="25560">
            <a:solidFill>
              <a:srgbClr val="C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Arial Black"/>
              </a:rPr>
              <a:t>-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13" name="CustomShape 16"/>
          <p:cNvSpPr/>
          <p:nvPr/>
        </p:nvSpPr>
        <p:spPr>
          <a:xfrm>
            <a:off x="6929280" y="1500120"/>
            <a:ext cx="1785960" cy="1099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6600" b="0" strike="noStrike" spc="-1">
                <a:solidFill>
                  <a:srgbClr val="000000"/>
                </a:solidFill>
                <a:latin typeface="Arial Black"/>
              </a:rPr>
              <a:t>Э</a:t>
            </a:r>
            <a:r>
              <a:rPr lang="ru-RU" sz="6600" b="0" strike="noStrike" spc="-1" baseline="30000">
                <a:solidFill>
                  <a:srgbClr val="000000"/>
                </a:solidFill>
                <a:latin typeface="Arial Black"/>
              </a:rPr>
              <a:t>0</a:t>
            </a:r>
            <a:endParaRPr lang="ru-RU" sz="6600" b="0" strike="noStrike" spc="-1">
              <a:solidFill>
                <a:srgbClr val="000000"/>
              </a:solidFill>
              <a:latin typeface="Comic Sans MS"/>
            </a:endParaRPr>
          </a:p>
        </p:txBody>
      </p:sp>
      <p:grpSp>
        <p:nvGrpSpPr>
          <p:cNvPr id="114" name="Group 17"/>
          <p:cNvGrpSpPr/>
          <p:nvPr/>
        </p:nvGrpSpPr>
        <p:grpSpPr>
          <a:xfrm>
            <a:off x="714240" y="4929120"/>
            <a:ext cx="7430040" cy="439560"/>
            <a:chOff x="714240" y="4929120"/>
            <a:chExt cx="7430040" cy="439560"/>
          </a:xfrm>
        </p:grpSpPr>
        <p:cxnSp>
          <p:nvCxnSpPr>
            <p:cNvPr id="115" name="Line 18"/>
            <p:cNvCxnSpPr/>
            <p:nvPr/>
          </p:nvCxnSpPr>
          <p:spPr>
            <a:xfrm>
              <a:off x="714240" y="4929120"/>
              <a:ext cx="7430400" cy="2160"/>
            </a:xfrm>
            <a:prstGeom prst="straightConnector1">
              <a:avLst/>
            </a:prstGeom>
            <a:ln w="38160">
              <a:solidFill>
                <a:srgbClr val="000000"/>
              </a:solidFill>
              <a:miter/>
              <a:tailEnd type="arrow" w="med" len="med"/>
            </a:ln>
          </p:spPr>
        </p:cxnSp>
        <p:sp>
          <p:nvSpPr>
            <p:cNvPr id="116" name="Line 19"/>
            <p:cNvSpPr/>
            <p:nvPr/>
          </p:nvSpPr>
          <p:spPr>
            <a:xfrm flipH="1">
              <a:off x="3000240" y="4929120"/>
              <a:ext cx="1440" cy="142920"/>
            </a:xfrm>
            <a:prstGeom prst="line">
              <a:avLst/>
            </a:prstGeom>
            <a:ln w="255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7" name="Line 20"/>
            <p:cNvSpPr/>
            <p:nvPr/>
          </p:nvSpPr>
          <p:spPr>
            <a:xfrm flipH="1">
              <a:off x="3643200" y="4929120"/>
              <a:ext cx="1440" cy="142920"/>
            </a:xfrm>
            <a:prstGeom prst="line">
              <a:avLst/>
            </a:prstGeom>
            <a:ln w="255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8" name="Line 21"/>
            <p:cNvSpPr/>
            <p:nvPr/>
          </p:nvSpPr>
          <p:spPr>
            <a:xfrm flipH="1">
              <a:off x="4286160" y="4929120"/>
              <a:ext cx="1440" cy="142920"/>
            </a:xfrm>
            <a:prstGeom prst="line">
              <a:avLst/>
            </a:prstGeom>
            <a:ln w="255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9" name="Line 22"/>
            <p:cNvSpPr/>
            <p:nvPr/>
          </p:nvSpPr>
          <p:spPr>
            <a:xfrm flipH="1">
              <a:off x="4929120" y="4929120"/>
              <a:ext cx="1440" cy="142920"/>
            </a:xfrm>
            <a:prstGeom prst="line">
              <a:avLst/>
            </a:prstGeom>
            <a:ln w="255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0" name="Line 23"/>
            <p:cNvSpPr/>
            <p:nvPr/>
          </p:nvSpPr>
          <p:spPr>
            <a:xfrm flipH="1">
              <a:off x="6215040" y="4929120"/>
              <a:ext cx="1440" cy="142920"/>
            </a:xfrm>
            <a:prstGeom prst="line">
              <a:avLst/>
            </a:prstGeom>
            <a:ln w="255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1" name="Line 24"/>
            <p:cNvSpPr/>
            <p:nvPr/>
          </p:nvSpPr>
          <p:spPr>
            <a:xfrm flipH="1">
              <a:off x="5572080" y="4929120"/>
              <a:ext cx="1440" cy="142920"/>
            </a:xfrm>
            <a:prstGeom prst="line">
              <a:avLst/>
            </a:prstGeom>
            <a:ln w="255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2" name="Line 25"/>
            <p:cNvSpPr/>
            <p:nvPr/>
          </p:nvSpPr>
          <p:spPr>
            <a:xfrm flipH="1">
              <a:off x="6858000" y="4929120"/>
              <a:ext cx="1440" cy="142920"/>
            </a:xfrm>
            <a:prstGeom prst="line">
              <a:avLst/>
            </a:prstGeom>
            <a:ln w="255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3" name="Line 26"/>
            <p:cNvSpPr/>
            <p:nvPr/>
          </p:nvSpPr>
          <p:spPr>
            <a:xfrm flipH="1">
              <a:off x="7500960" y="4929120"/>
              <a:ext cx="1440" cy="142920"/>
            </a:xfrm>
            <a:prstGeom prst="line">
              <a:avLst/>
            </a:prstGeom>
            <a:ln w="255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4" name="Line 27"/>
            <p:cNvSpPr/>
            <p:nvPr/>
          </p:nvSpPr>
          <p:spPr>
            <a:xfrm flipH="1">
              <a:off x="2357280" y="4929120"/>
              <a:ext cx="1440" cy="142920"/>
            </a:xfrm>
            <a:prstGeom prst="line">
              <a:avLst/>
            </a:prstGeom>
            <a:ln w="255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5" name="Line 28"/>
            <p:cNvSpPr/>
            <p:nvPr/>
          </p:nvSpPr>
          <p:spPr>
            <a:xfrm flipH="1">
              <a:off x="1714320" y="4929120"/>
              <a:ext cx="1440" cy="142920"/>
            </a:xfrm>
            <a:prstGeom prst="line">
              <a:avLst/>
            </a:prstGeom>
            <a:ln w="255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6" name="Line 29"/>
            <p:cNvSpPr/>
            <p:nvPr/>
          </p:nvSpPr>
          <p:spPr>
            <a:xfrm flipH="1">
              <a:off x="1071360" y="4929120"/>
              <a:ext cx="1440" cy="142920"/>
            </a:xfrm>
            <a:prstGeom prst="line">
              <a:avLst/>
            </a:prstGeom>
            <a:ln w="2556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7" name="CustomShape 30"/>
            <p:cNvSpPr/>
            <p:nvPr/>
          </p:nvSpPr>
          <p:spPr>
            <a:xfrm>
              <a:off x="785520" y="5000400"/>
              <a:ext cx="7001280" cy="3682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ru-RU" sz="1800" b="0" strike="noStrike" spc="-1">
                  <a:solidFill>
                    <a:srgbClr val="000000"/>
                  </a:solidFill>
                  <a:latin typeface="Arial Black"/>
                </a:rPr>
                <a:t>- 4     -3     -2      -1      0      +1    +2     +3    + 4    +5    +6</a:t>
              </a:r>
              <a:endParaRPr lang="ru-RU" sz="1800" b="0" strike="noStrike" spc="-1">
                <a:solidFill>
                  <a:srgbClr val="000000"/>
                </a:solidFill>
                <a:latin typeface="Comic Sans MS"/>
              </a:endParaRPr>
            </a:p>
          </p:txBody>
        </p:sp>
      </p:grpSp>
      <p:sp>
        <p:nvSpPr>
          <p:cNvPr id="128" name="CustomShape 31"/>
          <p:cNvSpPr/>
          <p:nvPr/>
        </p:nvSpPr>
        <p:spPr>
          <a:xfrm>
            <a:off x="3214800" y="5572080"/>
            <a:ext cx="1428480" cy="214200"/>
          </a:xfrm>
          <a:custGeom>
            <a:avLst/>
            <a:gdLst/>
            <a:ahLst/>
            <a:cxnLst/>
            <a:rect l="0" t="0" r="r" b="b"/>
            <a:pathLst>
              <a:path w="3970" h="597">
                <a:moveTo>
                  <a:pt x="0" y="149"/>
                </a:moveTo>
                <a:lnTo>
                  <a:pt x="3671" y="149"/>
                </a:lnTo>
                <a:lnTo>
                  <a:pt x="3671" y="0"/>
                </a:lnTo>
                <a:lnTo>
                  <a:pt x="3969" y="298"/>
                </a:lnTo>
                <a:lnTo>
                  <a:pt x="3671" y="596"/>
                </a:lnTo>
                <a:lnTo>
                  <a:pt x="3671" y="447"/>
                </a:lnTo>
                <a:lnTo>
                  <a:pt x="0" y="447"/>
                </a:lnTo>
                <a:lnTo>
                  <a:pt x="0" y="149"/>
                </a:lnTo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9" name="CustomShape 32"/>
          <p:cNvSpPr/>
          <p:nvPr/>
        </p:nvSpPr>
        <p:spPr>
          <a:xfrm>
            <a:off x="5000760" y="5500800"/>
            <a:ext cx="3786120" cy="398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70C0"/>
                </a:solidFill>
                <a:latin typeface="Arial Black"/>
              </a:rPr>
              <a:t>Отдает электроны (- е</a:t>
            </a:r>
            <a:r>
              <a:rPr lang="ru-RU" sz="2000" b="0" strike="noStrike" spc="-1" baseline="30000">
                <a:solidFill>
                  <a:srgbClr val="0070C0"/>
                </a:solidFill>
                <a:latin typeface="Arial Black"/>
              </a:rPr>
              <a:t>-</a:t>
            </a:r>
            <a:r>
              <a:rPr lang="ru-RU" sz="2000" b="0" strike="noStrike" spc="-1">
                <a:solidFill>
                  <a:srgbClr val="0070C0"/>
                </a:solidFill>
                <a:latin typeface="Arial Black"/>
              </a:rPr>
              <a:t>)</a:t>
            </a:r>
            <a:endParaRPr lang="ru-RU" sz="20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30" name="CustomShape 33"/>
          <p:cNvSpPr/>
          <p:nvPr/>
        </p:nvSpPr>
        <p:spPr>
          <a:xfrm>
            <a:off x="8215200" y="3143160"/>
            <a:ext cx="357480" cy="357120"/>
          </a:xfrm>
          <a:prstGeom prst="ellipse">
            <a:avLst/>
          </a:prstGeom>
          <a:solidFill>
            <a:srgbClr val="C00000">
              <a:alpha val="11000"/>
            </a:srgbClr>
          </a:solidFill>
          <a:ln w="25560">
            <a:solidFill>
              <a:srgbClr val="C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Arial Black"/>
              </a:rPr>
              <a:t>-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31" name="CustomShape 34"/>
          <p:cNvSpPr/>
          <p:nvPr/>
        </p:nvSpPr>
        <p:spPr>
          <a:xfrm>
            <a:off x="8215200" y="3643200"/>
            <a:ext cx="357480" cy="357480"/>
          </a:xfrm>
          <a:prstGeom prst="ellipse">
            <a:avLst/>
          </a:prstGeom>
          <a:solidFill>
            <a:srgbClr val="C00000">
              <a:alpha val="11000"/>
            </a:srgbClr>
          </a:solidFill>
          <a:ln w="25560">
            <a:solidFill>
              <a:srgbClr val="C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Arial Black"/>
              </a:rPr>
              <a:t>-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32" name="CustomShape 35"/>
          <p:cNvSpPr/>
          <p:nvPr/>
        </p:nvSpPr>
        <p:spPr>
          <a:xfrm rot="10800000">
            <a:off x="2714760" y="6000480"/>
            <a:ext cx="1428480" cy="214200"/>
          </a:xfrm>
          <a:custGeom>
            <a:avLst/>
            <a:gdLst/>
            <a:ahLst/>
            <a:cxnLst/>
            <a:rect l="0" t="0" r="r" b="b"/>
            <a:pathLst>
              <a:path w="3970" h="597">
                <a:moveTo>
                  <a:pt x="0" y="149"/>
                </a:moveTo>
                <a:lnTo>
                  <a:pt x="3671" y="149"/>
                </a:lnTo>
                <a:lnTo>
                  <a:pt x="3671" y="0"/>
                </a:lnTo>
                <a:lnTo>
                  <a:pt x="3969" y="298"/>
                </a:lnTo>
                <a:lnTo>
                  <a:pt x="3671" y="596"/>
                </a:lnTo>
                <a:lnTo>
                  <a:pt x="3671" y="447"/>
                </a:lnTo>
                <a:lnTo>
                  <a:pt x="0" y="447"/>
                </a:lnTo>
                <a:lnTo>
                  <a:pt x="0" y="149"/>
                </a:lnTo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3" name="CustomShape 36"/>
          <p:cNvSpPr/>
          <p:nvPr/>
        </p:nvSpPr>
        <p:spPr>
          <a:xfrm>
            <a:off x="4357800" y="5929200"/>
            <a:ext cx="4357440" cy="398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70C0"/>
                </a:solidFill>
                <a:latin typeface="Arial Black"/>
              </a:rPr>
              <a:t>Принимает электроны (+ е</a:t>
            </a:r>
            <a:r>
              <a:rPr lang="ru-RU" sz="2000" b="0" strike="noStrike" spc="-1" baseline="30000">
                <a:solidFill>
                  <a:srgbClr val="0070C0"/>
                </a:solidFill>
                <a:latin typeface="Arial Black"/>
              </a:rPr>
              <a:t>-</a:t>
            </a:r>
            <a:r>
              <a:rPr lang="ru-RU" sz="2000" b="0" strike="noStrike" spc="-1">
                <a:solidFill>
                  <a:srgbClr val="0070C0"/>
                </a:solidFill>
                <a:latin typeface="Arial Black"/>
              </a:rPr>
              <a:t>)</a:t>
            </a:r>
            <a:endParaRPr lang="ru-RU" sz="2000" b="0" strike="noStrike" spc="-1">
              <a:solidFill>
                <a:srgbClr val="000000"/>
              </a:solidFill>
              <a:latin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Effect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5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0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Effect">
                            <p:stCondLst>
                              <p:cond delay="7000"/>
                            </p:stCondLst>
                            <p:childTnLst>
                              <p:par>
                                <p:cTn id="22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Effect">
                            <p:stCondLst>
                              <p:cond delay="7000"/>
                            </p:stCondLst>
                            <p:childTnLst>
                              <p:par>
                                <p:cTn id="33" presetID="53" presetClass="entr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Effect">
                      <p:stCondLst>
                        <p:cond delay="indefinite"/>
                      </p:stCondLst>
                      <p:childTnLst>
                        <p:par>
                          <p:cTn id="3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006 6.93642E-007 L 0.21025 0.12994 E">
                                      <p:cBhvr>
                                        <p:cTn id="41" dur="2000" fill="hold"/>
                                        <p:tgtEl>
                                          <p:spTgt spid="108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Effect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exit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Effect">
                            <p:stCondLst>
                              <p:cond delay="2000"/>
                            </p:stCondLst>
                            <p:childTnLst>
                              <p:par>
                                <p:cTn id="46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50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Effect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9" presetClass="pat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006 -3.93064E-006 L 0.31181 0.17203 E">
                                      <p:cBhvr>
                                        <p:cTn id="53" dur="2000" fill="hold"/>
                                        <p:tgtEl>
                                          <p:spTgt spid="107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Effect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" presetClass="exit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Effect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6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Effect">
                            <p:stCondLst>
                              <p:cond delay="6000"/>
                            </p:stCondLst>
                            <p:childTnLst>
                              <p:par>
                                <p:cTn id="64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66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Effect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Effect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" presetClass="entr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Effect">
                      <p:stCondLst>
                        <p:cond delay="indefinite"/>
                      </p:stCondLst>
                      <p:childTnLst>
                        <p:par>
                          <p:cTn id="7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Effect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Effect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8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Effect">
                            <p:stCondLst>
                              <p:cond delay="500"/>
                            </p:stCondLst>
                            <p:childTnLst>
                              <p:par>
                                <p:cTn id="91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Effect">
                            <p:stCondLst>
                              <p:cond delay="1500"/>
                            </p:stCondLst>
                            <p:childTnLst>
                              <p:par>
                                <p:cTn id="94" presetID="64" presetClass="path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006 5.78035E-007 L -0.29184 -0.11006 E">
                                      <p:cBhvr>
                                        <p:cTn id="95" dur="2000" fill="hold"/>
                                        <p:tgtEl>
                                          <p:spTgt spid="130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Effect">
                            <p:stCondLst>
                              <p:cond delay="4000"/>
                            </p:stCondLst>
                            <p:childTnLst>
                              <p:par>
                                <p:cTn id="97" presetID="1" presetClass="exit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Effect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4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Effect">
                            <p:stCondLst>
                              <p:cond delay="50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0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Effect">
                            <p:stCondLst>
                              <p:cond delay="5500"/>
                            </p:stCondLst>
                            <p:childTnLst>
                              <p:par>
                                <p:cTn id="110" presetID="35" presetClass="pat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06 -1.79191E-006 L -0.37066 -0.24578 E">
                                      <p:cBhvr>
                                        <p:cTn id="111" dur="2000" fill="hold"/>
                                        <p:tgtEl>
                                          <p:spTgt spid="131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Effect">
                            <p:stCondLst>
                              <p:cond delay="7500"/>
                            </p:stCondLst>
                            <p:childTnLst>
                              <p:par>
                                <p:cTn id="113" presetID="1" presetClass="exit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Effect">
                            <p:stCondLst>
                              <p:cond delay="7500"/>
                            </p:stCondLst>
                            <p:childTnLst>
                              <p:par>
                                <p:cTn id="116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20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Effect">
                            <p:stCondLst>
                              <p:cond delay="8500"/>
                            </p:stCondLst>
                            <p:childTnLst>
                              <p:par>
                                <p:cTn id="122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Effect">
                            <p:stCondLst>
                              <p:cond delay="9500"/>
                            </p:stCondLst>
                            <p:childTnLst>
                              <p:par>
                                <p:cTn id="125" presetID="1" presetClass="entr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4429080" y="214200"/>
            <a:ext cx="4429080" cy="459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70C0"/>
                </a:solidFill>
                <a:latin typeface="Arial Black"/>
              </a:rPr>
              <a:t>Отдает или принимает?</a:t>
            </a:r>
            <a:endParaRPr lang="ru-RU" sz="24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35" name="CustomShape 2"/>
          <p:cNvSpPr/>
          <p:nvPr/>
        </p:nvSpPr>
        <p:spPr>
          <a:xfrm>
            <a:off x="1042920" y="2852640"/>
            <a:ext cx="3429000" cy="3018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Arial Black"/>
              </a:rPr>
              <a:t>S</a:t>
            </a:r>
            <a:r>
              <a:rPr lang="en-US" sz="3200" b="0" strike="noStrike" spc="-1" baseline="30000">
                <a:solidFill>
                  <a:srgbClr val="000000"/>
                </a:solidFill>
                <a:latin typeface="Arial Black"/>
              </a:rPr>
              <a:t>+6</a:t>
            </a:r>
            <a:r>
              <a:rPr lang="en-US" sz="3200" b="0" strike="noStrike" spc="-1">
                <a:solidFill>
                  <a:srgbClr val="000000"/>
                </a:solidFill>
                <a:latin typeface="Arial Black"/>
              </a:rPr>
              <a:t> </a:t>
            </a:r>
            <a:r>
              <a:rPr lang="en-US" sz="3200" b="0" strike="noStrike" spc="-1">
                <a:solidFill>
                  <a:srgbClr val="000000"/>
                </a:solidFill>
                <a:latin typeface="Wingdings"/>
                <a:ea typeface="Wingdings"/>
              </a:rPr>
              <a:t></a:t>
            </a:r>
            <a:r>
              <a:rPr lang="en-US" sz="3200" b="0" strike="noStrike" spc="-1">
                <a:solidFill>
                  <a:srgbClr val="000000"/>
                </a:solidFill>
                <a:latin typeface="Arial Black"/>
              </a:rPr>
              <a:t> S</a:t>
            </a:r>
            <a:r>
              <a:rPr lang="en-US" sz="3200" b="0" strike="noStrike" spc="-1" baseline="30000">
                <a:solidFill>
                  <a:srgbClr val="000000"/>
                </a:solidFill>
                <a:latin typeface="Arial Black"/>
              </a:rPr>
              <a:t>0</a:t>
            </a:r>
            <a:endParaRPr lang="ru-RU" sz="3200" b="0" strike="noStrike" spc="-1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5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Arial Black"/>
              </a:rPr>
              <a:t>S</a:t>
            </a:r>
            <a:r>
              <a:rPr lang="en-US" sz="3200" b="0" strike="noStrike" spc="-1" baseline="30000">
                <a:solidFill>
                  <a:srgbClr val="000000"/>
                </a:solidFill>
                <a:latin typeface="Arial Black"/>
              </a:rPr>
              <a:t>+6</a:t>
            </a:r>
            <a:r>
              <a:rPr lang="en-US" sz="3200" b="0" strike="noStrike" spc="-1">
                <a:solidFill>
                  <a:srgbClr val="000000"/>
                </a:solidFill>
                <a:latin typeface="Arial Black"/>
              </a:rPr>
              <a:t>  </a:t>
            </a:r>
            <a:r>
              <a:rPr lang="en-US" sz="3200" b="0" strike="noStrike" spc="-1">
                <a:solidFill>
                  <a:srgbClr val="000000"/>
                </a:solidFill>
                <a:latin typeface="Wingdings"/>
                <a:ea typeface="Wingdings"/>
              </a:rPr>
              <a:t></a:t>
            </a:r>
            <a:r>
              <a:rPr lang="en-US" sz="3200" b="0" strike="noStrike" spc="-1">
                <a:solidFill>
                  <a:srgbClr val="000000"/>
                </a:solidFill>
                <a:latin typeface="Arial Black"/>
              </a:rPr>
              <a:t>  S</a:t>
            </a:r>
            <a:r>
              <a:rPr lang="en-US" sz="3200" b="0" strike="noStrike" spc="-1" baseline="30000">
                <a:solidFill>
                  <a:srgbClr val="000000"/>
                </a:solidFill>
                <a:latin typeface="Arial Black"/>
              </a:rPr>
              <a:t>-2</a:t>
            </a:r>
            <a:endParaRPr lang="ru-RU" sz="3200" b="0" strike="noStrike" spc="-1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5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Arial Black"/>
              </a:rPr>
              <a:t>Cu</a:t>
            </a:r>
            <a:r>
              <a:rPr lang="en-US" sz="3200" b="0" strike="noStrike" spc="-1" baseline="30000">
                <a:solidFill>
                  <a:srgbClr val="000000"/>
                </a:solidFill>
                <a:latin typeface="Arial Black"/>
              </a:rPr>
              <a:t>0</a:t>
            </a:r>
            <a:r>
              <a:rPr lang="en-US" sz="3200" b="0" strike="noStrike" spc="-1">
                <a:solidFill>
                  <a:srgbClr val="000000"/>
                </a:solidFill>
                <a:latin typeface="Arial Black"/>
              </a:rPr>
              <a:t>  </a:t>
            </a:r>
            <a:r>
              <a:rPr lang="en-US" sz="3200" b="0" strike="noStrike" spc="-1">
                <a:solidFill>
                  <a:srgbClr val="000000"/>
                </a:solidFill>
                <a:latin typeface="Wingdings"/>
                <a:ea typeface="Wingdings"/>
              </a:rPr>
              <a:t></a:t>
            </a:r>
            <a:r>
              <a:rPr lang="en-US" sz="3200" b="0" strike="noStrike" spc="-1">
                <a:solidFill>
                  <a:srgbClr val="000000"/>
                </a:solidFill>
                <a:latin typeface="Arial Black"/>
              </a:rPr>
              <a:t>  Cu</a:t>
            </a:r>
            <a:r>
              <a:rPr lang="en-US" sz="3200" b="0" strike="noStrike" spc="-1" baseline="30000">
                <a:solidFill>
                  <a:srgbClr val="000000"/>
                </a:solidFill>
                <a:latin typeface="Arial Black"/>
              </a:rPr>
              <a:t>+2</a:t>
            </a:r>
            <a:endParaRPr lang="ru-RU" sz="3200" b="0" strike="noStrike" spc="-1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5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Arial Black"/>
              </a:rPr>
              <a:t>C</a:t>
            </a:r>
            <a:r>
              <a:rPr lang="en-US" sz="3200" b="0" strike="noStrike" spc="-1" baseline="30000">
                <a:solidFill>
                  <a:srgbClr val="000000"/>
                </a:solidFill>
                <a:latin typeface="Arial Black"/>
              </a:rPr>
              <a:t>0</a:t>
            </a:r>
            <a:r>
              <a:rPr lang="en-US" sz="3200" b="0" strike="noStrike" spc="-1">
                <a:solidFill>
                  <a:srgbClr val="000000"/>
                </a:solidFill>
                <a:latin typeface="Arial Black"/>
              </a:rPr>
              <a:t> </a:t>
            </a:r>
            <a:r>
              <a:rPr lang="en-US" sz="3200" b="0" strike="noStrike" spc="-1">
                <a:solidFill>
                  <a:srgbClr val="000000"/>
                </a:solidFill>
                <a:latin typeface="Wingdings"/>
                <a:ea typeface="Wingdings"/>
              </a:rPr>
              <a:t></a:t>
            </a:r>
            <a:r>
              <a:rPr lang="en-US" sz="3200" b="0" strike="noStrike" spc="-1">
                <a:solidFill>
                  <a:srgbClr val="000000"/>
                </a:solidFill>
                <a:latin typeface="Arial Black"/>
              </a:rPr>
              <a:t> C</a:t>
            </a:r>
            <a:r>
              <a:rPr lang="en-US" sz="3200" b="0" strike="noStrike" spc="-1" baseline="30000">
                <a:solidFill>
                  <a:srgbClr val="000000"/>
                </a:solidFill>
                <a:latin typeface="Arial Black"/>
              </a:rPr>
              <a:t>+4</a:t>
            </a:r>
            <a:endParaRPr lang="ru-RU" sz="32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36" name="CustomShape 3"/>
          <p:cNvSpPr/>
          <p:nvPr/>
        </p:nvSpPr>
        <p:spPr>
          <a:xfrm>
            <a:off x="1692360" y="2781360"/>
            <a:ext cx="1000080" cy="398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FF0000"/>
                </a:solidFill>
                <a:latin typeface="Arial Black"/>
              </a:rPr>
              <a:t>+ 6 e</a:t>
            </a:r>
            <a:r>
              <a:rPr lang="en-US" sz="2000" b="0" strike="noStrike" spc="-1" baseline="30000">
                <a:solidFill>
                  <a:srgbClr val="FF0000"/>
                </a:solidFill>
                <a:latin typeface="Arial Black"/>
              </a:rPr>
              <a:t>-</a:t>
            </a:r>
            <a:endParaRPr lang="ru-RU" sz="20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37" name="CustomShape 4"/>
          <p:cNvSpPr/>
          <p:nvPr/>
        </p:nvSpPr>
        <p:spPr>
          <a:xfrm>
            <a:off x="1763640" y="3573360"/>
            <a:ext cx="1000080" cy="398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FF0000"/>
                </a:solidFill>
                <a:latin typeface="Arial Black"/>
              </a:rPr>
              <a:t>+ 8 e</a:t>
            </a:r>
            <a:r>
              <a:rPr lang="en-US" sz="2000" b="0" strike="noStrike" spc="-1" baseline="30000">
                <a:solidFill>
                  <a:srgbClr val="FF0000"/>
                </a:solidFill>
                <a:latin typeface="Arial Black"/>
              </a:rPr>
              <a:t>-</a:t>
            </a:r>
            <a:endParaRPr lang="ru-RU" sz="20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38" name="CustomShape 5"/>
          <p:cNvSpPr/>
          <p:nvPr/>
        </p:nvSpPr>
        <p:spPr>
          <a:xfrm>
            <a:off x="1835280" y="4292640"/>
            <a:ext cx="1000080" cy="398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FF0000"/>
                </a:solidFill>
                <a:latin typeface="Arial Black"/>
              </a:rPr>
              <a:t>- 2 e</a:t>
            </a:r>
            <a:r>
              <a:rPr lang="en-US" sz="2000" b="0" strike="noStrike" spc="-1" baseline="30000">
                <a:solidFill>
                  <a:srgbClr val="FF0000"/>
                </a:solidFill>
                <a:latin typeface="Arial Black"/>
              </a:rPr>
              <a:t>-</a:t>
            </a:r>
            <a:endParaRPr lang="ru-RU" sz="20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39" name="CustomShape 6"/>
          <p:cNvSpPr/>
          <p:nvPr/>
        </p:nvSpPr>
        <p:spPr>
          <a:xfrm>
            <a:off x="2143080" y="4286160"/>
            <a:ext cx="1000080" cy="398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strike="noStrike" spc="-1" baseline="30000">
                <a:solidFill>
                  <a:srgbClr val="000000"/>
                </a:solidFill>
                <a:latin typeface="Arial Black"/>
              </a:rPr>
              <a:t> </a:t>
            </a:r>
            <a:r>
              <a:rPr lang="en-US" sz="2000" b="0" strike="noStrike" spc="-1">
                <a:solidFill>
                  <a:srgbClr val="FF0000"/>
                </a:solidFill>
                <a:latin typeface="Arial Black"/>
              </a:rPr>
              <a:t> </a:t>
            </a:r>
            <a:endParaRPr lang="ru-RU" sz="20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40" name="CustomShape 7"/>
          <p:cNvSpPr/>
          <p:nvPr/>
        </p:nvSpPr>
        <p:spPr>
          <a:xfrm>
            <a:off x="1476360" y="4941720"/>
            <a:ext cx="1000080" cy="398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FF0000"/>
                </a:solidFill>
                <a:latin typeface="Arial Black"/>
              </a:rPr>
              <a:t>- 4 e</a:t>
            </a:r>
            <a:r>
              <a:rPr lang="en-US" sz="2000" b="0" strike="noStrike" spc="-1" baseline="30000">
                <a:solidFill>
                  <a:srgbClr val="FF0000"/>
                </a:solidFill>
                <a:latin typeface="Arial Black"/>
              </a:rPr>
              <a:t>-</a:t>
            </a:r>
            <a:endParaRPr lang="ru-RU" sz="20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41" name="CustomShape 8"/>
          <p:cNvSpPr/>
          <p:nvPr/>
        </p:nvSpPr>
        <p:spPr>
          <a:xfrm>
            <a:off x="3419640" y="3141720"/>
            <a:ext cx="25714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0000"/>
                </a:solidFill>
                <a:latin typeface="Arial Black"/>
              </a:rPr>
              <a:t>восстановление</a:t>
            </a:r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42" name="CustomShape 9"/>
          <p:cNvSpPr/>
          <p:nvPr/>
        </p:nvSpPr>
        <p:spPr>
          <a:xfrm>
            <a:off x="3492360" y="3716280"/>
            <a:ext cx="25718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0000"/>
                </a:solidFill>
                <a:latin typeface="Arial Black"/>
              </a:rPr>
              <a:t>восстановление</a:t>
            </a:r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43" name="CustomShape 10"/>
          <p:cNvSpPr/>
          <p:nvPr/>
        </p:nvSpPr>
        <p:spPr>
          <a:xfrm>
            <a:off x="3851280" y="4581360"/>
            <a:ext cx="171432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0000"/>
                </a:solidFill>
                <a:latin typeface="Arial Black"/>
              </a:rPr>
              <a:t>окисление</a:t>
            </a:r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44" name="CustomShape 11"/>
          <p:cNvSpPr/>
          <p:nvPr/>
        </p:nvSpPr>
        <p:spPr>
          <a:xfrm>
            <a:off x="3708360" y="5229360"/>
            <a:ext cx="17146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0000"/>
                </a:solidFill>
                <a:latin typeface="Arial Black"/>
              </a:rPr>
              <a:t>окисление</a:t>
            </a:r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  <p:cxnSp>
        <p:nvCxnSpPr>
          <p:cNvPr id="145" name="Line 12"/>
          <p:cNvCxnSpPr/>
          <p:nvPr/>
        </p:nvCxnSpPr>
        <p:spPr>
          <a:xfrm>
            <a:off x="6227280" y="5084280"/>
            <a:ext cx="2644200" cy="2520"/>
          </a:xfrm>
          <a:prstGeom prst="straightConnector1">
            <a:avLst/>
          </a:prstGeom>
          <a:ln w="25560">
            <a:solidFill>
              <a:srgbClr val="000000"/>
            </a:solidFill>
            <a:miter/>
            <a:tailEnd type="triangle" w="med" len="med"/>
          </a:ln>
        </p:spPr>
      </p:cxnSp>
      <p:sp>
        <p:nvSpPr>
          <p:cNvPr id="146" name="Line 13"/>
          <p:cNvSpPr/>
          <p:nvPr/>
        </p:nvSpPr>
        <p:spPr>
          <a:xfrm flipH="1">
            <a:off x="7236000" y="5084640"/>
            <a:ext cx="1440" cy="142920"/>
          </a:xfrm>
          <a:prstGeom prst="line">
            <a:avLst/>
          </a:prstGeom>
          <a:ln w="190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7" name="Line 14"/>
          <p:cNvSpPr/>
          <p:nvPr/>
        </p:nvSpPr>
        <p:spPr>
          <a:xfrm flipH="1">
            <a:off x="7596360" y="5084640"/>
            <a:ext cx="1440" cy="142920"/>
          </a:xfrm>
          <a:prstGeom prst="line">
            <a:avLst/>
          </a:prstGeom>
          <a:ln w="190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8" name="Line 15"/>
          <p:cNvSpPr/>
          <p:nvPr/>
        </p:nvSpPr>
        <p:spPr>
          <a:xfrm flipH="1">
            <a:off x="7956720" y="5084640"/>
            <a:ext cx="1440" cy="142920"/>
          </a:xfrm>
          <a:prstGeom prst="line">
            <a:avLst/>
          </a:prstGeom>
          <a:ln w="190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9" name="Line 16"/>
          <p:cNvSpPr/>
          <p:nvPr/>
        </p:nvSpPr>
        <p:spPr>
          <a:xfrm flipH="1">
            <a:off x="8244000" y="5157720"/>
            <a:ext cx="1440" cy="142920"/>
          </a:xfrm>
          <a:prstGeom prst="line">
            <a:avLst/>
          </a:prstGeom>
          <a:ln w="190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0" name="Line 17"/>
          <p:cNvSpPr/>
          <p:nvPr/>
        </p:nvSpPr>
        <p:spPr>
          <a:xfrm flipH="1">
            <a:off x="8604360" y="5157720"/>
            <a:ext cx="1440" cy="142920"/>
          </a:xfrm>
          <a:prstGeom prst="line">
            <a:avLst/>
          </a:prstGeom>
          <a:ln w="190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1" name="Line 18"/>
          <p:cNvSpPr/>
          <p:nvPr/>
        </p:nvSpPr>
        <p:spPr>
          <a:xfrm flipH="1">
            <a:off x="7020000" y="5084640"/>
            <a:ext cx="1440" cy="142920"/>
          </a:xfrm>
          <a:prstGeom prst="line">
            <a:avLst/>
          </a:prstGeom>
          <a:ln w="190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Line 19"/>
          <p:cNvSpPr/>
          <p:nvPr/>
        </p:nvSpPr>
        <p:spPr>
          <a:xfrm flipH="1">
            <a:off x="6659640" y="5084640"/>
            <a:ext cx="1440" cy="142920"/>
          </a:xfrm>
          <a:prstGeom prst="line">
            <a:avLst/>
          </a:prstGeom>
          <a:ln w="190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Line 20"/>
          <p:cNvSpPr/>
          <p:nvPr/>
        </p:nvSpPr>
        <p:spPr>
          <a:xfrm flipH="1">
            <a:off x="6443640" y="5084640"/>
            <a:ext cx="1440" cy="142920"/>
          </a:xfrm>
          <a:prstGeom prst="line">
            <a:avLst/>
          </a:prstGeom>
          <a:ln w="190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CustomShape 21"/>
          <p:cNvSpPr/>
          <p:nvPr/>
        </p:nvSpPr>
        <p:spPr>
          <a:xfrm>
            <a:off x="6227640" y="5229360"/>
            <a:ext cx="2571840" cy="337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600" b="0" strike="noStrike" spc="-1">
                <a:solidFill>
                  <a:srgbClr val="000000"/>
                </a:solidFill>
                <a:latin typeface="Arial Black"/>
              </a:rPr>
              <a:t>-3 -2  -1 0 +1 +2 +3 +4 </a:t>
            </a:r>
            <a:endParaRPr lang="ru-RU" sz="1600" b="0" strike="noStrike" spc="-1">
              <a:solidFill>
                <a:srgbClr val="000000"/>
              </a:solidFill>
              <a:latin typeface="Comic Sans MS"/>
            </a:endParaRPr>
          </a:p>
        </p:txBody>
      </p:sp>
      <p:cxnSp>
        <p:nvCxnSpPr>
          <p:cNvPr id="155" name="Line 22"/>
          <p:cNvCxnSpPr/>
          <p:nvPr/>
        </p:nvCxnSpPr>
        <p:spPr>
          <a:xfrm>
            <a:off x="6588000" y="5661000"/>
            <a:ext cx="572400" cy="2160"/>
          </a:xfrm>
          <a:prstGeom prst="straightConnector1">
            <a:avLst/>
          </a:prstGeom>
          <a:ln w="25560">
            <a:solidFill>
              <a:srgbClr val="000000"/>
            </a:solidFill>
            <a:miter/>
            <a:tailEnd type="triangle" w="med" len="med"/>
          </a:ln>
        </p:spPr>
      </p:cxnSp>
      <p:cxnSp>
        <p:nvCxnSpPr>
          <p:cNvPr id="156" name="Line 23"/>
          <p:cNvCxnSpPr/>
          <p:nvPr/>
        </p:nvCxnSpPr>
        <p:spPr>
          <a:xfrm flipH="1" flipV="1">
            <a:off x="6516000" y="6092640"/>
            <a:ext cx="572040" cy="2160"/>
          </a:xfrm>
          <a:prstGeom prst="straightConnector1">
            <a:avLst/>
          </a:prstGeom>
          <a:ln w="25560">
            <a:solidFill>
              <a:srgbClr val="000000"/>
            </a:solidFill>
            <a:miter/>
            <a:tailEnd type="triangle" w="med" len="med"/>
          </a:ln>
        </p:spPr>
      </p:cxnSp>
      <p:sp>
        <p:nvSpPr>
          <p:cNvPr id="157" name="CustomShape 24"/>
          <p:cNvSpPr/>
          <p:nvPr/>
        </p:nvSpPr>
        <p:spPr>
          <a:xfrm>
            <a:off x="7164360" y="5516640"/>
            <a:ext cx="1428840" cy="337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600" b="0" strike="noStrike" spc="-1">
                <a:solidFill>
                  <a:srgbClr val="000000"/>
                </a:solidFill>
                <a:latin typeface="Arial Black"/>
              </a:rPr>
              <a:t>отдает    е-</a:t>
            </a:r>
            <a:endParaRPr lang="ru-RU" sz="16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58" name="CustomShape 25"/>
          <p:cNvSpPr/>
          <p:nvPr/>
        </p:nvSpPr>
        <p:spPr>
          <a:xfrm>
            <a:off x="7020000" y="5950080"/>
            <a:ext cx="1857240" cy="337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600" b="0" strike="noStrike" spc="-1">
                <a:solidFill>
                  <a:srgbClr val="000000"/>
                </a:solidFill>
                <a:latin typeface="Arial Black"/>
              </a:rPr>
              <a:t>принимает  е-</a:t>
            </a:r>
            <a:endParaRPr lang="ru-RU" sz="16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59" name="CustomShape 26"/>
          <p:cNvSpPr/>
          <p:nvPr/>
        </p:nvSpPr>
        <p:spPr>
          <a:xfrm>
            <a:off x="539640" y="333360"/>
            <a:ext cx="7128000" cy="228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Задание № 2</a:t>
            </a:r>
            <a:r>
              <a:t/>
            </a:r>
            <a:br/>
            <a:r>
              <a:rPr lang="ru-RU" sz="24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Выполните,работая в группе</a:t>
            </a:r>
            <a:endParaRPr lang="ru-RU" sz="2400" b="0" strike="noStrike" spc="-1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Определите число принятых или отданных электронов</a:t>
            </a:r>
            <a:endParaRPr lang="ru-RU" sz="2400" b="0" strike="noStrike" spc="-1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Установите,какой процесс  вследствие этого протекает(окисление или восстановление) </a:t>
            </a:r>
            <a:endParaRPr lang="ru-RU" sz="2400" b="0" strike="noStrike" spc="-1">
              <a:solidFill>
                <a:srgbClr val="000000"/>
              </a:solidFill>
              <a:latin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Effect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Effect">
                      <p:stCondLst>
                        <p:cond delay="indefinite"/>
                      </p:stCondLst>
                      <p:childTnLst>
                        <p:par>
                          <p:cTn id="1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Effect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Effect">
                      <p:stCondLst>
                        <p:cond delay="indefinite"/>
                      </p:stCondLst>
                      <p:childTnLst>
                        <p:par>
                          <p:cTn id="1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Effect">
                      <p:stCondLst>
                        <p:cond delay="indefinite"/>
                      </p:stCondLst>
                      <p:childTnLst>
                        <p:par>
                          <p:cTn id="2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Effect">
                      <p:stCondLst>
                        <p:cond delay="indefinite"/>
                      </p:stCondLst>
                      <p:childTnLst>
                        <p:par>
                          <p:cTn id="3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Effect">
                      <p:stCondLst>
                        <p:cond delay="indefinite"/>
                      </p:stCondLst>
                      <p:childTnLst>
                        <p:par>
                          <p:cTn id="3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Effect">
                      <p:stCondLst>
                        <p:cond delay="indefinite"/>
                      </p:stCondLst>
                      <p:childTnLst>
                        <p:par>
                          <p:cTn id="4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3071880" y="214200"/>
            <a:ext cx="5786280" cy="459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70C0"/>
                </a:solidFill>
                <a:latin typeface="Arial Black"/>
              </a:rPr>
              <a:t>Какая польза от теории ОВР?</a:t>
            </a:r>
            <a:endParaRPr lang="ru-RU" sz="24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61" name="CustomShape 2"/>
          <p:cNvSpPr/>
          <p:nvPr/>
        </p:nvSpPr>
        <p:spPr>
          <a:xfrm>
            <a:off x="714240" y="857160"/>
            <a:ext cx="8001000" cy="1191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70C0"/>
                </a:solidFill>
                <a:latin typeface="Arial Black"/>
              </a:rPr>
              <a:t>Например, расстановка коэффициентов в сложных уравнениях – </a:t>
            </a:r>
            <a:r>
              <a:rPr lang="ru-RU" sz="2400" b="0" strike="noStrike" spc="-1">
                <a:solidFill>
                  <a:srgbClr val="FF0000"/>
                </a:solidFill>
                <a:latin typeface="Arial Black"/>
              </a:rPr>
              <a:t>метод электронного баланса</a:t>
            </a:r>
            <a:endParaRPr lang="ru-RU" sz="24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62" name="CustomShape 3"/>
          <p:cNvSpPr/>
          <p:nvPr/>
        </p:nvSpPr>
        <p:spPr>
          <a:xfrm>
            <a:off x="0" y="2286000"/>
            <a:ext cx="9144000" cy="579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Arial Black"/>
              </a:rPr>
              <a:t>   H</a:t>
            </a:r>
            <a:r>
              <a:rPr lang="en-US" sz="2800" b="0" strike="noStrike" spc="-1">
                <a:solidFill>
                  <a:srgbClr val="00B050"/>
                </a:solidFill>
                <a:latin typeface="Arial Black"/>
              </a:rPr>
              <a:t>Cl</a:t>
            </a:r>
            <a:r>
              <a:rPr lang="en-US" sz="2800" b="0" strike="noStrike" spc="-1">
                <a:solidFill>
                  <a:srgbClr val="000000"/>
                </a:solidFill>
                <a:latin typeface="Arial Black"/>
              </a:rPr>
              <a:t> +  K</a:t>
            </a:r>
            <a:r>
              <a:rPr lang="en-US" sz="2800" b="0" strike="noStrike" spc="-1">
                <a:solidFill>
                  <a:srgbClr val="604A7B"/>
                </a:solidFill>
                <a:latin typeface="Arial Black"/>
              </a:rPr>
              <a:t>Mn</a:t>
            </a:r>
            <a:r>
              <a:rPr lang="en-US" sz="2800" b="0" strike="noStrike" spc="-1">
                <a:solidFill>
                  <a:srgbClr val="000000"/>
                </a:solidFill>
                <a:latin typeface="Arial Black"/>
              </a:rPr>
              <a:t>O</a:t>
            </a:r>
            <a:r>
              <a:rPr lang="en-US" sz="2800" b="0" strike="noStrike" spc="-1" baseline="-25000">
                <a:solidFill>
                  <a:srgbClr val="000000"/>
                </a:solidFill>
                <a:latin typeface="Arial Black"/>
              </a:rPr>
              <a:t>4</a:t>
            </a:r>
            <a:r>
              <a:rPr lang="en-US" sz="2800" b="0" strike="noStrike" spc="-1">
                <a:solidFill>
                  <a:srgbClr val="000000"/>
                </a:solidFill>
                <a:latin typeface="Arial Black"/>
              </a:rPr>
              <a:t> =   </a:t>
            </a:r>
            <a:r>
              <a:rPr lang="en-US" sz="2800" b="0" strike="noStrike" spc="-1">
                <a:solidFill>
                  <a:srgbClr val="604A7B"/>
                </a:solidFill>
                <a:latin typeface="Arial Black"/>
              </a:rPr>
              <a:t>Mn</a:t>
            </a:r>
            <a:r>
              <a:rPr lang="en-US" sz="2800" b="0" strike="noStrike" spc="-1">
                <a:solidFill>
                  <a:srgbClr val="000000"/>
                </a:solidFill>
                <a:latin typeface="Arial Black"/>
              </a:rPr>
              <a:t>Cl</a:t>
            </a:r>
            <a:r>
              <a:rPr lang="en-US" sz="2800" b="0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r>
              <a:rPr lang="en-US" sz="2800" b="0" strike="noStrike" spc="-1">
                <a:solidFill>
                  <a:srgbClr val="000000"/>
                </a:solidFill>
                <a:latin typeface="Arial Black"/>
              </a:rPr>
              <a:t> +  KCl +  </a:t>
            </a:r>
            <a:r>
              <a:rPr lang="en-US" sz="2800" b="0" strike="noStrike" spc="-1">
                <a:solidFill>
                  <a:srgbClr val="00B050"/>
                </a:solidFill>
                <a:latin typeface="Arial Black"/>
              </a:rPr>
              <a:t>Cl</a:t>
            </a:r>
            <a:r>
              <a:rPr lang="en-US" sz="2800" b="0" strike="noStrike" spc="-1" baseline="-25000">
                <a:solidFill>
                  <a:srgbClr val="00B050"/>
                </a:solidFill>
                <a:latin typeface="Arial Black"/>
              </a:rPr>
              <a:t>2</a:t>
            </a:r>
            <a:r>
              <a:rPr lang="en-US" sz="2800" b="0" strike="noStrike" spc="-1">
                <a:solidFill>
                  <a:srgbClr val="000000"/>
                </a:solidFill>
                <a:latin typeface="Arial Black"/>
              </a:rPr>
              <a:t>+   H</a:t>
            </a:r>
            <a:r>
              <a:rPr lang="en-US" sz="2800" b="0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r>
              <a:rPr lang="en-US" sz="2800" b="0" strike="noStrike" spc="-1">
                <a:solidFill>
                  <a:srgbClr val="000000"/>
                </a:solidFill>
                <a:latin typeface="Arial Black"/>
              </a:rPr>
              <a:t>O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63" name="CustomShape 4"/>
          <p:cNvSpPr/>
          <p:nvPr/>
        </p:nvSpPr>
        <p:spPr>
          <a:xfrm>
            <a:off x="571680" y="2143080"/>
            <a:ext cx="8358120" cy="337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0000"/>
                </a:solidFill>
                <a:latin typeface="Arial Black"/>
              </a:rPr>
              <a:t>+1  </a:t>
            </a:r>
            <a:r>
              <a:rPr lang="en-US" sz="1600" b="0" strike="noStrike" spc="-1">
                <a:solidFill>
                  <a:srgbClr val="FF0000"/>
                </a:solidFill>
                <a:latin typeface="Arial Black"/>
              </a:rPr>
              <a:t>-1</a:t>
            </a:r>
            <a:r>
              <a:rPr lang="en-US" sz="1600" b="0" strike="noStrike" spc="-1">
                <a:solidFill>
                  <a:srgbClr val="000000"/>
                </a:solidFill>
                <a:latin typeface="Arial Black"/>
              </a:rPr>
              <a:t>           +1    </a:t>
            </a:r>
            <a:r>
              <a:rPr lang="en-US" sz="1600" b="0" strike="noStrike" spc="-1">
                <a:solidFill>
                  <a:srgbClr val="FF0000"/>
                </a:solidFill>
                <a:latin typeface="Arial Black"/>
              </a:rPr>
              <a:t>+7</a:t>
            </a:r>
            <a:r>
              <a:rPr lang="en-US" sz="1600" b="0" strike="noStrike" spc="-1">
                <a:solidFill>
                  <a:srgbClr val="000000"/>
                </a:solidFill>
                <a:latin typeface="Arial Black"/>
              </a:rPr>
              <a:t>  -2              </a:t>
            </a:r>
            <a:r>
              <a:rPr lang="en-US" sz="1600" b="0" strike="noStrike" spc="-1">
                <a:solidFill>
                  <a:srgbClr val="FF0000"/>
                </a:solidFill>
                <a:latin typeface="Arial Black"/>
              </a:rPr>
              <a:t>+2</a:t>
            </a:r>
            <a:r>
              <a:rPr lang="en-US" sz="1600" b="0" strike="noStrike" spc="-1">
                <a:solidFill>
                  <a:srgbClr val="000000"/>
                </a:solidFill>
                <a:latin typeface="Arial Black"/>
              </a:rPr>
              <a:t>    -1              +1 -1           </a:t>
            </a:r>
            <a:r>
              <a:rPr lang="en-US" sz="1600" b="0" strike="noStrike" spc="-1">
                <a:solidFill>
                  <a:srgbClr val="FF0000"/>
                </a:solidFill>
                <a:latin typeface="Arial Black"/>
              </a:rPr>
              <a:t>0 </a:t>
            </a:r>
            <a:r>
              <a:rPr lang="en-US" sz="1600" b="0" strike="noStrike" spc="-1">
                <a:solidFill>
                  <a:srgbClr val="000000"/>
                </a:solidFill>
                <a:latin typeface="Arial Black"/>
              </a:rPr>
              <a:t>             +1  -2</a:t>
            </a:r>
            <a:endParaRPr lang="ru-RU" sz="16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64" name="CustomShape 5"/>
          <p:cNvSpPr/>
          <p:nvPr/>
        </p:nvSpPr>
        <p:spPr>
          <a:xfrm>
            <a:off x="1571760" y="3071880"/>
            <a:ext cx="478620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604A7B"/>
                </a:solidFill>
                <a:latin typeface="Arial Black"/>
              </a:rPr>
              <a:t>Mn</a:t>
            </a:r>
            <a:r>
              <a:rPr lang="en-US" sz="2800" b="0" strike="noStrike" spc="-1" baseline="30000">
                <a:solidFill>
                  <a:srgbClr val="604A7B"/>
                </a:solidFill>
                <a:latin typeface="Arial Black"/>
              </a:rPr>
              <a:t>+7</a:t>
            </a:r>
            <a:r>
              <a:rPr lang="en-US" sz="2800" b="0" strike="noStrike" spc="-1">
                <a:solidFill>
                  <a:srgbClr val="604A7B"/>
                </a:solidFill>
                <a:latin typeface="Arial Black"/>
              </a:rPr>
              <a:t>       </a:t>
            </a:r>
            <a:r>
              <a:rPr lang="ru-RU" sz="2800" b="0" strike="noStrike" spc="-1">
                <a:solidFill>
                  <a:srgbClr val="604A7B"/>
                </a:solidFill>
                <a:latin typeface="Arial Black"/>
              </a:rPr>
              <a:t>             </a:t>
            </a:r>
            <a:r>
              <a:rPr lang="en-US" sz="2800" b="0" strike="noStrike" spc="-1">
                <a:solidFill>
                  <a:srgbClr val="604A7B"/>
                </a:solidFill>
                <a:latin typeface="Arial Black"/>
              </a:rPr>
              <a:t>Mn</a:t>
            </a:r>
            <a:r>
              <a:rPr lang="en-US" sz="2800" b="0" strike="noStrike" spc="-1" baseline="30000">
                <a:solidFill>
                  <a:srgbClr val="604A7B"/>
                </a:solidFill>
                <a:latin typeface="Arial Black"/>
              </a:rPr>
              <a:t>+2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cxnSp>
        <p:nvCxnSpPr>
          <p:cNvPr id="165" name="Line 6"/>
          <p:cNvCxnSpPr/>
          <p:nvPr/>
        </p:nvCxnSpPr>
        <p:spPr>
          <a:xfrm>
            <a:off x="2714760" y="3429000"/>
            <a:ext cx="2071800" cy="2160"/>
          </a:xfrm>
          <a:prstGeom prst="straightConnector1">
            <a:avLst/>
          </a:prstGeom>
          <a:ln w="25560">
            <a:solidFill>
              <a:srgbClr val="000000"/>
            </a:solidFill>
            <a:miter/>
            <a:tailEnd type="triangle" w="med" len="med"/>
          </a:ln>
        </p:spPr>
      </p:cxnSp>
      <p:sp>
        <p:nvSpPr>
          <p:cNvPr id="166" name="CustomShape 7"/>
          <p:cNvSpPr/>
          <p:nvPr/>
        </p:nvSpPr>
        <p:spPr>
          <a:xfrm>
            <a:off x="1643040" y="3929040"/>
            <a:ext cx="4786200" cy="579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B050"/>
                </a:solidFill>
                <a:latin typeface="Arial Black"/>
              </a:rPr>
              <a:t>2Cl</a:t>
            </a:r>
            <a:r>
              <a:rPr lang="en-US" sz="2800" b="0" strike="noStrike" spc="-1" baseline="30000">
                <a:solidFill>
                  <a:srgbClr val="00B050"/>
                </a:solidFill>
                <a:latin typeface="Arial Black"/>
              </a:rPr>
              <a:t>-1</a:t>
            </a:r>
            <a:r>
              <a:rPr lang="en-US" sz="2800" b="0" strike="noStrike" spc="-1">
                <a:solidFill>
                  <a:srgbClr val="00B050"/>
                </a:solidFill>
                <a:latin typeface="Arial Black"/>
              </a:rPr>
              <a:t>       </a:t>
            </a:r>
            <a:r>
              <a:rPr lang="ru-RU" sz="2800" b="0" strike="noStrike" spc="-1">
                <a:solidFill>
                  <a:srgbClr val="00B050"/>
                </a:solidFill>
                <a:latin typeface="Arial Black"/>
              </a:rPr>
              <a:t>              </a:t>
            </a:r>
            <a:r>
              <a:rPr lang="en-US" sz="2800" b="0" strike="noStrike" spc="-1">
                <a:solidFill>
                  <a:srgbClr val="00B050"/>
                </a:solidFill>
                <a:latin typeface="Arial Black"/>
              </a:rPr>
              <a:t>Cl</a:t>
            </a:r>
            <a:r>
              <a:rPr lang="en-US" sz="2800" b="0" strike="noStrike" spc="-1" baseline="-25000">
                <a:solidFill>
                  <a:srgbClr val="00B050"/>
                </a:solidFill>
                <a:latin typeface="Arial Black"/>
              </a:rPr>
              <a:t>2</a:t>
            </a:r>
            <a:r>
              <a:rPr lang="en-US" sz="2800" b="0" strike="noStrike" spc="-1" baseline="30000">
                <a:solidFill>
                  <a:srgbClr val="00B050"/>
                </a:solidFill>
                <a:latin typeface="Arial Black"/>
              </a:rPr>
              <a:t>0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cxnSp>
        <p:nvCxnSpPr>
          <p:cNvPr id="167" name="Line 8"/>
          <p:cNvCxnSpPr/>
          <p:nvPr/>
        </p:nvCxnSpPr>
        <p:spPr>
          <a:xfrm>
            <a:off x="2714760" y="4284720"/>
            <a:ext cx="2071800" cy="2160"/>
          </a:xfrm>
          <a:prstGeom prst="straightConnector1">
            <a:avLst/>
          </a:prstGeom>
          <a:ln w="25560">
            <a:solidFill>
              <a:srgbClr val="000000"/>
            </a:solidFill>
            <a:miter/>
            <a:tailEnd type="triangle" w="med" len="med"/>
          </a:ln>
        </p:spPr>
      </p:cxnSp>
      <p:sp>
        <p:nvSpPr>
          <p:cNvPr id="168" name="Line 9"/>
          <p:cNvSpPr/>
          <p:nvPr/>
        </p:nvSpPr>
        <p:spPr>
          <a:xfrm flipH="1">
            <a:off x="6500880" y="3143160"/>
            <a:ext cx="1440" cy="1359000"/>
          </a:xfrm>
          <a:prstGeom prst="line">
            <a:avLst/>
          </a:prstGeom>
          <a:ln w="255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9" name="CustomShape 10"/>
          <p:cNvSpPr/>
          <p:nvPr/>
        </p:nvSpPr>
        <p:spPr>
          <a:xfrm>
            <a:off x="6643800" y="3500280"/>
            <a:ext cx="571320" cy="398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Arial Black"/>
              </a:rPr>
              <a:t>10</a:t>
            </a:r>
            <a:endParaRPr lang="ru-RU" sz="20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70" name="Line 11"/>
          <p:cNvSpPr/>
          <p:nvPr/>
        </p:nvSpPr>
        <p:spPr>
          <a:xfrm flipH="1">
            <a:off x="7286760" y="3143160"/>
            <a:ext cx="1440" cy="1357560"/>
          </a:xfrm>
          <a:prstGeom prst="line">
            <a:avLst/>
          </a:prstGeom>
          <a:ln w="255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12"/>
          <p:cNvSpPr/>
          <p:nvPr/>
        </p:nvSpPr>
        <p:spPr>
          <a:xfrm>
            <a:off x="7286760" y="3143160"/>
            <a:ext cx="571320" cy="398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FF0000"/>
                </a:solidFill>
                <a:latin typeface="Arial Black"/>
              </a:rPr>
              <a:t>2</a:t>
            </a:r>
            <a:endParaRPr lang="ru-RU" sz="20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72" name="CustomShape 13"/>
          <p:cNvSpPr/>
          <p:nvPr/>
        </p:nvSpPr>
        <p:spPr>
          <a:xfrm>
            <a:off x="7286760" y="4071960"/>
            <a:ext cx="571320" cy="398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FF0000"/>
                </a:solidFill>
                <a:latin typeface="Arial Black"/>
              </a:rPr>
              <a:t>5</a:t>
            </a:r>
            <a:endParaRPr lang="ru-RU" sz="20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73" name="CustomShape 14"/>
          <p:cNvSpPr/>
          <p:nvPr/>
        </p:nvSpPr>
        <p:spPr>
          <a:xfrm>
            <a:off x="1571760" y="2286000"/>
            <a:ext cx="57132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FF0000"/>
                </a:solidFill>
                <a:latin typeface="Arial Black"/>
              </a:rPr>
              <a:t>2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74" name="CustomShape 15"/>
          <p:cNvSpPr/>
          <p:nvPr/>
        </p:nvSpPr>
        <p:spPr>
          <a:xfrm>
            <a:off x="3500280" y="2286000"/>
            <a:ext cx="57168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FF0000"/>
                </a:solidFill>
                <a:latin typeface="Arial Black"/>
              </a:rPr>
              <a:t>2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75" name="CustomShape 16"/>
          <p:cNvSpPr/>
          <p:nvPr/>
        </p:nvSpPr>
        <p:spPr>
          <a:xfrm>
            <a:off x="6572160" y="2286000"/>
            <a:ext cx="57168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FF0000"/>
                </a:solidFill>
                <a:latin typeface="Arial Black"/>
              </a:rPr>
              <a:t>5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76" name="CustomShape 17"/>
          <p:cNvSpPr/>
          <p:nvPr/>
        </p:nvSpPr>
        <p:spPr>
          <a:xfrm>
            <a:off x="5286240" y="2286000"/>
            <a:ext cx="57168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FF0000"/>
                </a:solidFill>
                <a:latin typeface="Arial Black"/>
              </a:rPr>
              <a:t>2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77" name="CustomShape 18"/>
          <p:cNvSpPr/>
          <p:nvPr/>
        </p:nvSpPr>
        <p:spPr>
          <a:xfrm>
            <a:off x="0" y="2286000"/>
            <a:ext cx="70488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FF0000"/>
                </a:solidFill>
                <a:latin typeface="Arial Black"/>
              </a:rPr>
              <a:t>16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78" name="CustomShape 19"/>
          <p:cNvSpPr/>
          <p:nvPr/>
        </p:nvSpPr>
        <p:spPr>
          <a:xfrm>
            <a:off x="7715160" y="2286000"/>
            <a:ext cx="571680" cy="520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FF0000"/>
                </a:solidFill>
                <a:latin typeface="Arial Black"/>
              </a:rPr>
              <a:t>8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79" name="CustomShape 20"/>
          <p:cNvSpPr/>
          <p:nvPr/>
        </p:nvSpPr>
        <p:spPr>
          <a:xfrm>
            <a:off x="7715160" y="3143160"/>
            <a:ext cx="1428840" cy="337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600" b="0" strike="noStrike" spc="-1">
                <a:solidFill>
                  <a:srgbClr val="000000"/>
                </a:solidFill>
                <a:latin typeface="Arial Black"/>
              </a:rPr>
              <a:t>Восст-ие</a:t>
            </a:r>
            <a:endParaRPr lang="ru-RU" sz="16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80" name="CustomShape 21"/>
          <p:cNvSpPr/>
          <p:nvPr/>
        </p:nvSpPr>
        <p:spPr>
          <a:xfrm>
            <a:off x="7572240" y="4071960"/>
            <a:ext cx="1571760" cy="337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600" b="0" strike="noStrike" spc="-1">
                <a:solidFill>
                  <a:srgbClr val="000000"/>
                </a:solidFill>
                <a:latin typeface="Arial Black"/>
              </a:rPr>
              <a:t>окисление</a:t>
            </a:r>
            <a:endParaRPr lang="ru-RU" sz="16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81" name="CustomShape 22"/>
          <p:cNvSpPr/>
          <p:nvPr/>
        </p:nvSpPr>
        <p:spPr>
          <a:xfrm>
            <a:off x="2643120" y="5143680"/>
            <a:ext cx="3929040" cy="703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Arial Black"/>
              </a:rPr>
              <a:t>Mn</a:t>
            </a:r>
            <a:r>
              <a:rPr lang="en-US" sz="2000" b="0" strike="noStrike" spc="-1" baseline="30000">
                <a:solidFill>
                  <a:srgbClr val="000000"/>
                </a:solidFill>
                <a:latin typeface="Arial Black"/>
              </a:rPr>
              <a:t>+7</a:t>
            </a:r>
            <a:r>
              <a:rPr lang="ru-RU" sz="2000" b="0" strike="noStrike" spc="-1" baseline="30000">
                <a:solidFill>
                  <a:srgbClr val="000000"/>
                </a:solidFill>
                <a:latin typeface="Arial Black"/>
              </a:rPr>
              <a:t> </a:t>
            </a:r>
            <a:r>
              <a:rPr lang="ru-RU" sz="2000" b="0" strike="noStrike" spc="-1">
                <a:solidFill>
                  <a:srgbClr val="000000"/>
                </a:solidFill>
                <a:latin typeface="Arial Black"/>
              </a:rPr>
              <a:t>– </a:t>
            </a:r>
            <a:r>
              <a:rPr lang="ru-RU" sz="1800" b="0" strike="noStrike" spc="-1">
                <a:solidFill>
                  <a:srgbClr val="000000"/>
                </a:solidFill>
                <a:latin typeface="Arial Black"/>
              </a:rPr>
              <a:t>окислитель</a:t>
            </a:r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latin typeface="Arial Black"/>
              </a:rPr>
              <a:t>С</a:t>
            </a:r>
            <a:r>
              <a:rPr lang="en-US" sz="2000" b="0" strike="noStrike" spc="-1">
                <a:solidFill>
                  <a:srgbClr val="000000"/>
                </a:solidFill>
                <a:latin typeface="Arial Black"/>
              </a:rPr>
              <a:t>l </a:t>
            </a:r>
            <a:r>
              <a:rPr lang="ru-RU" sz="2000" b="0" strike="noStrike" spc="-1" baseline="30000">
                <a:solidFill>
                  <a:srgbClr val="000000"/>
                </a:solidFill>
                <a:latin typeface="Arial Black"/>
              </a:rPr>
              <a:t>-1</a:t>
            </a:r>
            <a:r>
              <a:rPr lang="ru-RU" sz="2000" b="0" strike="noStrike" spc="-1">
                <a:solidFill>
                  <a:srgbClr val="000000"/>
                </a:solidFill>
                <a:latin typeface="Arial Black"/>
              </a:rPr>
              <a:t> – </a:t>
            </a:r>
            <a:r>
              <a:rPr lang="ru-RU" sz="1600" b="0" strike="noStrike" spc="-1">
                <a:solidFill>
                  <a:srgbClr val="000000"/>
                </a:solidFill>
                <a:latin typeface="Arial Black"/>
              </a:rPr>
              <a:t>восстановитель  </a:t>
            </a:r>
            <a:endParaRPr lang="ru-RU" sz="16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82" name="CustomShape 23"/>
          <p:cNvSpPr/>
          <p:nvPr/>
        </p:nvSpPr>
        <p:spPr>
          <a:xfrm>
            <a:off x="3203640" y="2997360"/>
            <a:ext cx="10810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Black"/>
              </a:rPr>
              <a:t>+5е</a:t>
            </a:r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83" name="CustomShape 24"/>
          <p:cNvSpPr/>
          <p:nvPr/>
        </p:nvSpPr>
        <p:spPr>
          <a:xfrm>
            <a:off x="3276720" y="3860640"/>
            <a:ext cx="93492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Black"/>
              </a:rPr>
              <a:t>-2е</a:t>
            </a:r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Effect">
                      <p:stCondLst>
                        <p:cond delay="indefinite"/>
                      </p:stCondLst>
                      <p:childTnLst>
                        <p:par>
                          <p:cTn id="1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6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Effect">
                      <p:stCondLst>
                        <p:cond delay="indefinite"/>
                      </p:stCondLst>
                      <p:childTnLst>
                        <p:par>
                          <p:cTn id="1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Effect">
                      <p:stCondLst>
                        <p:cond delay="indefinite"/>
                      </p:stCondLst>
                      <p:childTnLst>
                        <p:par>
                          <p:cTn id="2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8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Effect">
                      <p:stCondLst>
                        <p:cond delay="indefinite"/>
                      </p:stCondLst>
                      <p:childTnLst>
                        <p:par>
                          <p:cTn id="3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Effect">
                      <p:stCondLst>
                        <p:cond delay="indefinite"/>
                      </p:stCondLst>
                      <p:childTnLst>
                        <p:par>
                          <p:cTn id="3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42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4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Effect">
                      <p:stCondLst>
                        <p:cond delay="indefinite"/>
                      </p:stCondLst>
                      <p:childTnLst>
                        <p:par>
                          <p:cTn id="47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Effect">
                      <p:stCondLst>
                        <p:cond delay="indefinite"/>
                      </p:stCondLst>
                      <p:childTnLst>
                        <p:par>
                          <p:cTn id="5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Effect">
                            <p:stCondLst>
                              <p:cond delay="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Effect">
                      <p:stCondLst>
                        <p:cond delay="indefinite"/>
                      </p:stCondLst>
                      <p:childTnLst>
                        <p:par>
                          <p:cTn id="6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67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Effect">
                            <p:stCondLst>
                              <p:cond delay="500"/>
                            </p:stCondLst>
                            <p:childTnLst>
                              <p:par>
                                <p:cTn id="69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Effect">
                            <p:stCondLst>
                              <p:cond delay="500"/>
                            </p:stCondLst>
                            <p:childTnLst>
                              <p:par>
                                <p:cTn id="72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Effect">
                      <p:stCondLst>
                        <p:cond delay="indefinite"/>
                      </p:stCondLst>
                      <p:childTnLst>
                        <p:par>
                          <p:cTn id="7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Effect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Effect">
                      <p:stCondLst>
                        <p:cond delay="indefinite"/>
                      </p:stCondLst>
                      <p:childTnLst>
                        <p:par>
                          <p:cTn id="8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Effect">
                      <p:stCondLst>
                        <p:cond delay="indefinite"/>
                      </p:stCondLst>
                      <p:childTnLst>
                        <p:par>
                          <p:cTn id="8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Effect">
                      <p:stCondLst>
                        <p:cond delay="indefinite"/>
                      </p:stCondLst>
                      <p:childTnLst>
                        <p:par>
                          <p:cTn id="9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Effect">
                      <p:stCondLst>
                        <p:cond delay="indefinite"/>
                      </p:stCondLst>
                      <p:childTnLst>
                        <p:par>
                          <p:cTn id="9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Effect">
                      <p:stCondLst>
                        <p:cond delay="indefinite"/>
                      </p:stCondLst>
                      <p:childTnLst>
                        <p:par>
                          <p:cTn id="9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Effect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Effect">
                      <p:stCondLst>
                        <p:cond delay="indefinite"/>
                      </p:stCondLst>
                      <p:childTnLst>
                        <p:par>
                          <p:cTn id="10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0" y="526256"/>
            <a:ext cx="9144000" cy="56960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 dirty="0">
                <a:solidFill>
                  <a:srgbClr val="FF0000"/>
                </a:solidFill>
                <a:latin typeface="Arial Black"/>
                <a:ea typeface="Calibri"/>
              </a:rPr>
              <a:t>План составления уравнений ОВР </a:t>
            </a:r>
            <a:r>
              <a:rPr lang="ru-RU" sz="2800" b="0" strike="noStrike" spc="-1" dirty="0" smtClean="0">
                <a:solidFill>
                  <a:srgbClr val="FF0000"/>
                </a:solidFill>
                <a:latin typeface="Arial Black"/>
                <a:ea typeface="Calibri"/>
              </a:rPr>
              <a:t/>
            </a:r>
            <a:br>
              <a:rPr lang="ru-RU" sz="2800" b="0" strike="noStrike" spc="-1" dirty="0" smtClean="0">
                <a:solidFill>
                  <a:srgbClr val="FF0000"/>
                </a:solidFill>
                <a:latin typeface="Arial Black"/>
                <a:ea typeface="Calibri"/>
              </a:rPr>
            </a:br>
            <a:r>
              <a:rPr lang="ru-RU" sz="2800" b="0" strike="noStrike" spc="-1" dirty="0" smtClean="0">
                <a:solidFill>
                  <a:srgbClr val="FF0000"/>
                </a:solidFill>
                <a:latin typeface="Arial Black"/>
                <a:ea typeface="Calibri"/>
              </a:rPr>
              <a:t>и </a:t>
            </a:r>
            <a:r>
              <a:rPr lang="ru-RU" sz="2800" b="0" strike="noStrike" spc="-1" dirty="0">
                <a:solidFill>
                  <a:srgbClr val="FF0000"/>
                </a:solidFill>
                <a:latin typeface="Arial Black"/>
                <a:ea typeface="Calibri"/>
              </a:rPr>
              <a:t>электронного баланса к ним</a:t>
            </a:r>
            <a:endParaRPr lang="ru-RU" sz="2800" b="0" strike="noStrike" spc="-1" dirty="0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00000"/>
              </a:lnSpc>
            </a:pPr>
            <a:r>
              <a:rPr lang="ru-RU" sz="2800" b="0" strike="noStrike" spc="-1" dirty="0">
                <a:solidFill>
                  <a:srgbClr val="000000"/>
                </a:solidFill>
                <a:latin typeface="Arial Black"/>
                <a:ea typeface="Calibri"/>
              </a:rPr>
              <a:t>1. Записать схему реакции.        </a:t>
            </a:r>
            <a:endParaRPr lang="ru-RU" sz="2800" b="0" strike="noStrike" spc="-1" dirty="0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00000"/>
              </a:lnSpc>
            </a:pPr>
            <a:r>
              <a:rPr lang="ru-RU" sz="2800" b="0" strike="noStrike" spc="-1" dirty="0">
                <a:solidFill>
                  <a:srgbClr val="000000"/>
                </a:solidFill>
                <a:latin typeface="Arial Black"/>
                <a:ea typeface="Calibri"/>
              </a:rPr>
              <a:t>2. Определить, атомы каких элементов  изменяют степень окисления.</a:t>
            </a:r>
            <a:endParaRPr lang="ru-RU" sz="2800" b="0" strike="noStrike" spc="-1" dirty="0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00000"/>
              </a:lnSpc>
            </a:pPr>
            <a:r>
              <a:rPr lang="ru-RU" sz="2800" b="0" strike="noStrike" spc="-1" dirty="0">
                <a:solidFill>
                  <a:srgbClr val="000000"/>
                </a:solidFill>
                <a:latin typeface="Arial Black"/>
                <a:ea typeface="Calibri"/>
              </a:rPr>
              <a:t>3. Составить электронные уравнения процессов окисления и восстановления.</a:t>
            </a:r>
            <a:endParaRPr lang="ru-RU" sz="2800" b="0" strike="noStrike" spc="-1" dirty="0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00000"/>
              </a:lnSpc>
            </a:pPr>
            <a:r>
              <a:rPr lang="ru-RU" sz="2800" b="0" strike="noStrike" spc="-1" dirty="0">
                <a:solidFill>
                  <a:srgbClr val="000000"/>
                </a:solidFill>
                <a:latin typeface="Arial Black"/>
                <a:ea typeface="Calibri"/>
              </a:rPr>
              <a:t>4. Подобрать общее делимое для отданных и принятых электронов и коэффициенты для электронных уравнений.</a:t>
            </a:r>
            <a:endParaRPr lang="ru-RU" sz="2800" b="0" strike="noStrike" spc="-1" dirty="0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00000"/>
              </a:lnSpc>
            </a:pPr>
            <a:r>
              <a:rPr lang="ru-RU" sz="2800" b="0" strike="noStrike" spc="-1" dirty="0">
                <a:solidFill>
                  <a:srgbClr val="000000"/>
                </a:solidFill>
                <a:latin typeface="Arial Black"/>
                <a:ea typeface="Calibri"/>
              </a:rPr>
              <a:t>5. Перенести эти коэффициенты в уравнение ОВР и подобрать коэффициенты перед формулами других веществ.</a:t>
            </a:r>
            <a:r>
              <a:rPr lang="ru-RU" sz="1600" b="0" strike="noStrike" spc="-1" dirty="0">
                <a:solidFill>
                  <a:srgbClr val="000000"/>
                </a:solidFill>
                <a:latin typeface="Arial Black"/>
                <a:ea typeface="Calibri"/>
              </a:rPr>
              <a:t> </a:t>
            </a:r>
            <a:endParaRPr lang="ru-RU" sz="1600" b="0" strike="noStrike" spc="-1" dirty="0">
              <a:solidFill>
                <a:srgbClr val="000000"/>
              </a:solidFill>
              <a:latin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>
            <a:off x="2268360" y="476280"/>
            <a:ext cx="4967640" cy="764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>
                <a:solidFill>
                  <a:srgbClr val="005426"/>
                </a:solidFill>
                <a:latin typeface="Times New Roman"/>
                <a:ea typeface="Times New Roman"/>
              </a:rPr>
              <a:t>Физкультминутка</a:t>
            </a:r>
            <a:endParaRPr lang="ru-RU" sz="4400" b="0" strike="noStrike" spc="-1">
              <a:solidFill>
                <a:srgbClr val="000000"/>
              </a:solidFill>
              <a:latin typeface="Comic Sans MS"/>
            </a:endParaRPr>
          </a:p>
        </p:txBody>
      </p:sp>
      <p:graphicFrame>
        <p:nvGraphicFramePr>
          <p:cNvPr id="186" name="Table 2"/>
          <p:cNvGraphicFramePr/>
          <p:nvPr/>
        </p:nvGraphicFramePr>
        <p:xfrm>
          <a:off x="611280" y="1484280"/>
          <a:ext cx="8280360" cy="4417920"/>
        </p:xfrm>
        <a:graphic>
          <a:graphicData uri="http://schemas.openxmlformats.org/drawingml/2006/table">
            <a:tbl>
              <a:tblPr/>
              <a:tblGrid>
                <a:gridCol w="4140000"/>
                <a:gridCol w="4140360"/>
              </a:tblGrid>
              <a:tr h="677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200" b="1" strike="noStrike" spc="-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Стих</a:t>
                      </a:r>
                      <a:endParaRPr lang="ru-RU" sz="3200" b="0" strike="noStrike" spc="-1">
                        <a:solidFill>
                          <a:srgbClr val="000000"/>
                        </a:solidFill>
                        <a:latin typeface="Comic Sans M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200" b="1" strike="noStrike" spc="-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Движения</a:t>
                      </a:r>
                      <a:endParaRPr lang="ru-RU" sz="3200" b="0" strike="noStrike" spc="-1">
                        <a:solidFill>
                          <a:srgbClr val="000000"/>
                        </a:solidFill>
                        <a:latin typeface="Comic Sans MS"/>
                      </a:endParaRPr>
                    </a:p>
                  </a:txBody>
                  <a:tcPr>
                    <a:noFill/>
                  </a:tcPr>
                </a:tc>
              </a:tr>
              <a:tr h="1189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Окислитель электроны принимает на орбиту</a:t>
                      </a:r>
                      <a:endParaRPr lang="ru-RU" sz="2400" b="0" strike="noStrike" spc="-1">
                        <a:solidFill>
                          <a:srgbClr val="000000"/>
                        </a:solidFill>
                        <a:latin typeface="Comic Sans M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вытянутых руках сжимаем и разжимаем пальцы в кулачки</a:t>
                      </a:r>
                      <a:endParaRPr lang="ru-RU" sz="2400" b="0" strike="noStrike" spc="-1">
                        <a:solidFill>
                          <a:srgbClr val="000000"/>
                        </a:solidFill>
                        <a:latin typeface="Comic Sans MS"/>
                      </a:endParaRPr>
                    </a:p>
                  </a:txBody>
                  <a:tcPr>
                    <a:noFill/>
                  </a:tcPr>
                </a:tc>
              </a:tr>
              <a:tr h="1093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 при этом электроны атом тоже отдает</a:t>
                      </a:r>
                      <a:endParaRPr lang="ru-RU" sz="2400" b="0" strike="noStrike" spc="-1">
                        <a:solidFill>
                          <a:srgbClr val="000000"/>
                        </a:solidFill>
                        <a:latin typeface="Comic Sans M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Потянулись влево и вправо</a:t>
                      </a:r>
                      <a:endParaRPr lang="ru-RU" sz="2400" b="0" strike="noStrike" spc="-1">
                        <a:solidFill>
                          <a:srgbClr val="000000"/>
                        </a:solidFill>
                        <a:latin typeface="Comic Sans MS"/>
                      </a:endParaRPr>
                    </a:p>
                  </a:txBody>
                  <a:tcPr>
                    <a:noFill/>
                  </a:tcPr>
                </a:tc>
              </a:tr>
              <a:tr h="824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Это наш восстановитель</a:t>
                      </a:r>
                      <a:endParaRPr lang="ru-RU" sz="2400" b="0" strike="noStrike" spc="-1">
                        <a:solidFill>
                          <a:srgbClr val="000000"/>
                        </a:solidFill>
                        <a:latin typeface="Comic Sans M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Поднимаем руку вверх и раскрываем ладонь</a:t>
                      </a:r>
                      <a:endParaRPr lang="ru-RU" sz="2400" b="0" strike="noStrike" spc="-1">
                        <a:solidFill>
                          <a:srgbClr val="000000"/>
                        </a:solidFill>
                        <a:latin typeface="Comic Sans MS"/>
                      </a:endParaRPr>
                    </a:p>
                  </a:txBody>
                  <a:tcPr>
                    <a:noFill/>
                  </a:tcPr>
                </a:tc>
              </a:tr>
              <a:tr h="6332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Он реакцию дает</a:t>
                      </a:r>
                      <a:endParaRPr lang="ru-RU" sz="2400" b="0" strike="noStrike" spc="-1">
                        <a:solidFill>
                          <a:srgbClr val="000000"/>
                        </a:solidFill>
                        <a:latin typeface="Comic Sans M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1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Хлопаем в ладоши</a:t>
                      </a:r>
                      <a:endParaRPr lang="ru-RU" sz="2400" b="0" strike="noStrike" spc="-1">
                        <a:solidFill>
                          <a:srgbClr val="000000"/>
                        </a:solidFill>
                        <a:latin typeface="Comic Sans MS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ustomShape 1"/>
          <p:cNvSpPr/>
          <p:nvPr/>
        </p:nvSpPr>
        <p:spPr>
          <a:xfrm>
            <a:off x="1187280" y="0"/>
            <a:ext cx="7129800" cy="1068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Arial Black"/>
              </a:rPr>
              <a:t>Вспомним правила техники безопасности </a:t>
            </a:r>
            <a:endParaRPr lang="ru-RU" sz="32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88" name="CustomShape 2"/>
          <p:cNvSpPr/>
          <p:nvPr/>
        </p:nvSpPr>
        <p:spPr>
          <a:xfrm>
            <a:off x="468360" y="949320"/>
            <a:ext cx="8675640" cy="5851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  <a:buFont typeface="Arial Black"/>
              <a:buAutoNum type="arabicParenR"/>
            </a:pPr>
            <a:r>
              <a:rPr lang="ru-RU" sz="2800" b="0" strike="noStrike" spc="-1" dirty="0" smtClean="0">
                <a:solidFill>
                  <a:srgbClr val="FF0000"/>
                </a:solidFill>
                <a:latin typeface="Arial Black"/>
              </a:rPr>
              <a:t>. При </a:t>
            </a:r>
            <a:r>
              <a:rPr lang="ru-RU" sz="2800" b="0" strike="noStrike" spc="-1" dirty="0">
                <a:solidFill>
                  <a:srgbClr val="FF0000"/>
                </a:solidFill>
                <a:latin typeface="Arial Black"/>
              </a:rPr>
              <a:t>работе с кислотами необходимо помнить, что эти вещества опасны</a:t>
            </a:r>
            <a:endParaRPr lang="ru-RU" sz="2800" b="0" strike="noStrike" spc="-1" dirty="0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50000"/>
              </a:lnSpc>
              <a:buClr>
                <a:srgbClr val="FF0000"/>
              </a:buClr>
              <a:buFont typeface="Arial Black"/>
              <a:buAutoNum type="arabicParenR"/>
            </a:pPr>
            <a:r>
              <a:rPr lang="ru-RU" sz="2800" b="0" strike="noStrike" spc="-1" dirty="0" smtClean="0">
                <a:solidFill>
                  <a:srgbClr val="FF0000"/>
                </a:solidFill>
                <a:latin typeface="Arial Black"/>
              </a:rPr>
              <a:t>. Оборудование </a:t>
            </a:r>
            <a:r>
              <a:rPr lang="ru-RU" sz="2800" b="0" strike="noStrike" spc="-1" dirty="0">
                <a:solidFill>
                  <a:srgbClr val="FF0000"/>
                </a:solidFill>
                <a:latin typeface="Arial Black"/>
              </a:rPr>
              <a:t>должно быть чистым</a:t>
            </a:r>
            <a:endParaRPr lang="ru-RU" sz="2800" b="0" strike="noStrike" spc="-1" dirty="0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50000"/>
              </a:lnSpc>
              <a:buClr>
                <a:srgbClr val="FF0000"/>
              </a:buClr>
              <a:buFont typeface="Arial Black"/>
              <a:buAutoNum type="arabicParenR"/>
            </a:pPr>
            <a:r>
              <a:rPr lang="ru-RU" sz="2800" b="0" strike="noStrike" spc="-1" dirty="0" smtClean="0">
                <a:solidFill>
                  <a:srgbClr val="FF0000"/>
                </a:solidFill>
                <a:latin typeface="Arial Black"/>
              </a:rPr>
              <a:t>. В </a:t>
            </a:r>
            <a:r>
              <a:rPr lang="ru-RU" sz="2800" b="0" strike="noStrike" spc="-1" dirty="0">
                <a:solidFill>
                  <a:srgbClr val="FF0000"/>
                </a:solidFill>
                <a:latin typeface="Arial Black"/>
              </a:rPr>
              <a:t>пробирку не стоит помещать большое количество вещества</a:t>
            </a:r>
            <a:endParaRPr lang="ru-RU" sz="2800" b="0" strike="noStrike" spc="-1" dirty="0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50000"/>
              </a:lnSpc>
              <a:buClr>
                <a:srgbClr val="FF0000"/>
              </a:buClr>
              <a:buFont typeface="Arial Black"/>
              <a:buAutoNum type="arabicParenR"/>
            </a:pPr>
            <a:r>
              <a:rPr lang="ru-RU" sz="2800" b="0" strike="noStrike" spc="-1" dirty="0" smtClean="0">
                <a:solidFill>
                  <a:srgbClr val="FF0000"/>
                </a:solidFill>
                <a:latin typeface="Arial Black"/>
              </a:rPr>
              <a:t>. Этикетку </a:t>
            </a:r>
            <a:r>
              <a:rPr lang="ru-RU" sz="2800" b="0" strike="noStrike" spc="-1" dirty="0">
                <a:solidFill>
                  <a:srgbClr val="FF0000"/>
                </a:solidFill>
                <a:latin typeface="Arial Black"/>
              </a:rPr>
              <a:t>под ладонь</a:t>
            </a:r>
            <a:endParaRPr lang="ru-RU" sz="2800" b="0" strike="noStrike" spc="-1" dirty="0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50000"/>
              </a:lnSpc>
              <a:buClr>
                <a:srgbClr val="FF0000"/>
              </a:buClr>
              <a:buFont typeface="Arial Black"/>
              <a:buAutoNum type="arabicParenR"/>
            </a:pPr>
            <a:r>
              <a:rPr lang="ru-RU" sz="2800" b="0" strike="noStrike" spc="-1" dirty="0" smtClean="0">
                <a:solidFill>
                  <a:srgbClr val="FF0000"/>
                </a:solidFill>
                <a:latin typeface="Arial Black"/>
              </a:rPr>
              <a:t>. Крышку </a:t>
            </a:r>
            <a:r>
              <a:rPr lang="ru-RU" sz="2800" b="0" strike="noStrike" spc="-1" dirty="0">
                <a:solidFill>
                  <a:srgbClr val="FF0000"/>
                </a:solidFill>
                <a:latin typeface="Arial Black"/>
              </a:rPr>
              <a:t>от открытого сосуда необходимо переворачивать</a:t>
            </a:r>
            <a:endParaRPr lang="ru-RU" sz="2800" b="0" strike="noStrike" spc="-1" dirty="0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50000"/>
              </a:lnSpc>
              <a:buClr>
                <a:srgbClr val="FF0000"/>
              </a:buClr>
              <a:buFont typeface="Arial Black"/>
              <a:buAutoNum type="arabicParenR"/>
            </a:pPr>
            <a:r>
              <a:rPr lang="ru-RU" sz="2800" b="0" strike="noStrike" spc="-1" dirty="0" smtClean="0">
                <a:solidFill>
                  <a:srgbClr val="FF0000"/>
                </a:solidFill>
                <a:latin typeface="Arial Black"/>
              </a:rPr>
              <a:t>. Пробирку </a:t>
            </a:r>
            <a:r>
              <a:rPr lang="ru-RU" sz="2800" b="0" strike="noStrike" spc="-1" dirty="0">
                <a:solidFill>
                  <a:srgbClr val="FF0000"/>
                </a:solidFill>
                <a:latin typeface="Arial Black"/>
              </a:rPr>
              <a:t>держать тремя пальцами </a:t>
            </a:r>
            <a:endParaRPr lang="ru-RU" sz="2800" b="0" strike="noStrike" spc="-1" dirty="0">
              <a:solidFill>
                <a:srgbClr val="000000"/>
              </a:solidFill>
              <a:latin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Effect">
                      <p:stCondLst>
                        <p:cond delay="indefinite"/>
                      </p:stCondLst>
                      <p:childTnLst>
                        <p:par>
                          <p:cTn id="2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Effect">
                      <p:stCondLst>
                        <p:cond delay="indefinite"/>
                      </p:stCondLst>
                      <p:childTnLst>
                        <p:par>
                          <p:cTn id="3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179280" y="2421000"/>
            <a:ext cx="7632720" cy="1981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FF0000"/>
                </a:solidFill>
                <a:latin typeface="Arial Black"/>
              </a:rPr>
              <a:t>Опыт №2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Arial Black"/>
              </a:rPr>
              <a:t>Нитрат серебра + Медь=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Arial Black"/>
              </a:rPr>
              <a:t>AgNO</a:t>
            </a:r>
            <a:r>
              <a:rPr lang="en-US" sz="2800" b="0" strike="noStrike" spc="-1" baseline="-25000">
                <a:solidFill>
                  <a:srgbClr val="000000"/>
                </a:solidFill>
                <a:latin typeface="Arial Black"/>
              </a:rPr>
              <a:t>3</a:t>
            </a:r>
            <a:r>
              <a:rPr lang="en-US" sz="2800" b="0" strike="noStrike" spc="-1">
                <a:solidFill>
                  <a:srgbClr val="000000"/>
                </a:solidFill>
                <a:latin typeface="Arial Black"/>
              </a:rPr>
              <a:t> + Cu → Cu(NO</a:t>
            </a:r>
            <a:r>
              <a:rPr lang="en-US" sz="2800" b="0" strike="noStrike" spc="-1" baseline="-25000">
                <a:solidFill>
                  <a:srgbClr val="000000"/>
                </a:solidFill>
                <a:latin typeface="Arial Black"/>
              </a:rPr>
              <a:t>3</a:t>
            </a:r>
            <a:r>
              <a:rPr lang="en-US" sz="2800" b="0" strike="noStrike" spc="-1">
                <a:solidFill>
                  <a:srgbClr val="000000"/>
                </a:solidFill>
                <a:latin typeface="Arial Black"/>
              </a:rPr>
              <a:t>)</a:t>
            </a:r>
            <a:r>
              <a:rPr lang="en-US" sz="2800" b="0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r>
              <a:rPr lang="en-US" sz="2800" b="0" strike="noStrike" spc="-1">
                <a:solidFill>
                  <a:srgbClr val="000000"/>
                </a:solidFill>
                <a:latin typeface="Arial Black"/>
              </a:rPr>
              <a:t> + Ag↓</a:t>
            </a:r>
            <a:r>
              <a:t/>
            </a:r>
            <a:br/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00000"/>
              </a:lnSpc>
            </a:pP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90" name="CustomShape 2"/>
          <p:cNvSpPr/>
          <p:nvPr/>
        </p:nvSpPr>
        <p:spPr>
          <a:xfrm>
            <a:off x="179280" y="907920"/>
            <a:ext cx="8496360" cy="1373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FF0000"/>
                </a:solidFill>
                <a:latin typeface="Arial Black"/>
              </a:rPr>
              <a:t>Опыт №1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Arial Black"/>
              </a:rPr>
              <a:t>Карбонат кальция+соляная кислота=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Arial Black"/>
              </a:rPr>
              <a:t>CaCO₃ + 2HCl(</a:t>
            </a:r>
            <a:r>
              <a:rPr lang="ru-RU" sz="2800" b="0" strike="noStrike" spc="-1">
                <a:solidFill>
                  <a:srgbClr val="000000"/>
                </a:solidFill>
                <a:latin typeface="Arial Black"/>
              </a:rPr>
              <a:t>разб.) → </a:t>
            </a:r>
            <a:r>
              <a:rPr lang="en-US" sz="2800" b="0" strike="noStrike" spc="-1">
                <a:solidFill>
                  <a:srgbClr val="000000"/>
                </a:solidFill>
                <a:latin typeface="Arial Black"/>
              </a:rPr>
              <a:t>CaCl₂ + CO₂↑ + H₂O</a:t>
            </a:r>
            <a:endParaRPr lang="ru-RU" sz="2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91" name="CustomShape 3"/>
          <p:cNvSpPr/>
          <p:nvPr/>
        </p:nvSpPr>
        <p:spPr>
          <a:xfrm>
            <a:off x="179280" y="4221000"/>
            <a:ext cx="8569440" cy="1191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Arial Black"/>
              </a:rPr>
              <a:t>Задание найти окислительно-восстановительную реакцию и уравнять ее методом электронного баланса</a:t>
            </a:r>
            <a:endParaRPr lang="ru-RU" sz="2400" b="0" strike="noStrike" spc="-1">
              <a:solidFill>
                <a:srgbClr val="000000"/>
              </a:solidFill>
              <a:latin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Effect">
                      <p:stCondLst>
                        <p:cond delay="indefinite"/>
                      </p:stCondLst>
                      <p:childTnLst>
                        <p:par>
                          <p:cTn id="2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1476360" y="1628640"/>
            <a:ext cx="6551640" cy="1128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FF0000"/>
                </a:solidFill>
                <a:latin typeface="Arial Black"/>
              </a:rPr>
              <a:t>Ag</a:t>
            </a:r>
            <a:r>
              <a:rPr lang="en-US" sz="2800" b="0" strike="noStrike" spc="-1">
                <a:solidFill>
                  <a:srgbClr val="000000"/>
                </a:solidFill>
                <a:latin typeface="Arial Black"/>
              </a:rPr>
              <a:t>NO</a:t>
            </a:r>
            <a:r>
              <a:rPr lang="en-US" sz="2800" b="0" strike="noStrike" spc="-1" baseline="-25000">
                <a:solidFill>
                  <a:srgbClr val="000000"/>
                </a:solidFill>
                <a:latin typeface="Arial Black"/>
              </a:rPr>
              <a:t>3</a:t>
            </a:r>
            <a:r>
              <a:rPr lang="en-US" sz="2800" b="0" strike="noStrike" spc="-1">
                <a:solidFill>
                  <a:srgbClr val="000000"/>
                </a:solidFill>
                <a:latin typeface="Arial Black"/>
              </a:rPr>
              <a:t> + </a:t>
            </a:r>
            <a:r>
              <a:rPr lang="en-US" sz="2800" b="0" strike="noStrike" spc="-1">
                <a:solidFill>
                  <a:srgbClr val="00B050"/>
                </a:solidFill>
                <a:latin typeface="Arial Black"/>
              </a:rPr>
              <a:t>Cu</a:t>
            </a:r>
            <a:r>
              <a:rPr lang="en-US" sz="2800" b="0" strike="noStrike" spc="-1">
                <a:solidFill>
                  <a:srgbClr val="000000"/>
                </a:solidFill>
                <a:latin typeface="Arial Black"/>
              </a:rPr>
              <a:t> → </a:t>
            </a:r>
            <a:r>
              <a:rPr lang="en-US" sz="2800" b="0" strike="noStrike" spc="-1">
                <a:solidFill>
                  <a:srgbClr val="00B050"/>
                </a:solidFill>
                <a:latin typeface="Arial Black"/>
              </a:rPr>
              <a:t>Cu</a:t>
            </a:r>
            <a:r>
              <a:rPr lang="en-US" sz="2800" b="0" strike="noStrike" spc="-1">
                <a:solidFill>
                  <a:srgbClr val="000000"/>
                </a:solidFill>
                <a:latin typeface="Arial Black"/>
              </a:rPr>
              <a:t>(NO</a:t>
            </a:r>
            <a:r>
              <a:rPr lang="en-US" sz="2800" b="0" strike="noStrike" spc="-1" baseline="-25000">
                <a:solidFill>
                  <a:srgbClr val="000000"/>
                </a:solidFill>
                <a:latin typeface="Arial Black"/>
              </a:rPr>
              <a:t>3</a:t>
            </a:r>
            <a:r>
              <a:rPr lang="en-US" sz="2800" b="0" strike="noStrike" spc="-1">
                <a:solidFill>
                  <a:srgbClr val="000000"/>
                </a:solidFill>
                <a:latin typeface="Arial Black"/>
              </a:rPr>
              <a:t>)</a:t>
            </a:r>
            <a:r>
              <a:rPr lang="en-US" sz="2800" b="0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r>
              <a:rPr lang="en-US" sz="2800" b="0" strike="noStrike" spc="-1">
                <a:solidFill>
                  <a:srgbClr val="000000"/>
                </a:solidFill>
                <a:latin typeface="Arial Black"/>
              </a:rPr>
              <a:t> + </a:t>
            </a:r>
            <a:r>
              <a:rPr lang="en-US" sz="2800" b="0" strike="noStrike" spc="-1">
                <a:solidFill>
                  <a:srgbClr val="FF0000"/>
                </a:solidFill>
                <a:latin typeface="Arial Black"/>
              </a:rPr>
              <a:t>Ag</a:t>
            </a:r>
            <a:r>
              <a:rPr lang="en-US" sz="1800" b="0" strike="noStrike" spc="-1">
                <a:solidFill>
                  <a:srgbClr val="000000"/>
                </a:solidFill>
                <a:latin typeface="Comic Sans MS"/>
              </a:rPr>
              <a:t>↓</a:t>
            </a:r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00000"/>
              </a:lnSpc>
            </a:pPr>
            <a:r>
              <a:t/>
            </a:r>
            <a:br/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93" name="CustomShape 2"/>
          <p:cNvSpPr/>
          <p:nvPr/>
        </p:nvSpPr>
        <p:spPr>
          <a:xfrm>
            <a:off x="2305800" y="2708280"/>
            <a:ext cx="3517920" cy="459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FF0000"/>
                </a:solidFill>
                <a:latin typeface="Arial Black"/>
              </a:rPr>
              <a:t>Ag</a:t>
            </a:r>
            <a:r>
              <a:rPr lang="en-US" sz="2400" b="0" strike="noStrike" spc="-1" baseline="30000">
                <a:solidFill>
                  <a:srgbClr val="FF0000"/>
                </a:solidFill>
                <a:latin typeface="Arial Black"/>
              </a:rPr>
              <a:t>+1</a:t>
            </a:r>
            <a:r>
              <a:rPr lang="en-US" sz="2400" b="0" strike="noStrike" spc="-1">
                <a:solidFill>
                  <a:srgbClr val="FF0000"/>
                </a:solidFill>
                <a:latin typeface="Arial Black"/>
              </a:rPr>
              <a:t>       </a:t>
            </a:r>
            <a:r>
              <a:rPr lang="en-US" sz="2400" b="0" strike="noStrike" spc="-1" baseline="30000">
                <a:solidFill>
                  <a:srgbClr val="FF0000"/>
                </a:solidFill>
                <a:latin typeface="Arial Black"/>
              </a:rPr>
              <a:t>+1 e </a:t>
            </a:r>
            <a:r>
              <a:rPr lang="en-US" sz="2400" b="0" strike="noStrike" spc="-1">
                <a:solidFill>
                  <a:srgbClr val="FF0000"/>
                </a:solidFill>
                <a:latin typeface="Arial Black"/>
              </a:rPr>
              <a:t>         Ag</a:t>
            </a:r>
            <a:r>
              <a:rPr lang="en-US" sz="2400" b="0" strike="noStrike" spc="-1" baseline="30000">
                <a:solidFill>
                  <a:srgbClr val="FF0000"/>
                </a:solidFill>
                <a:latin typeface="Arial Black"/>
              </a:rPr>
              <a:t>0</a:t>
            </a:r>
            <a:endParaRPr lang="ru-RU" sz="24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94" name="CustomShape 3"/>
          <p:cNvSpPr/>
          <p:nvPr/>
        </p:nvSpPr>
        <p:spPr>
          <a:xfrm>
            <a:off x="2229480" y="3716280"/>
            <a:ext cx="3562200" cy="459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00B050"/>
                </a:solidFill>
                <a:latin typeface="Arial Black"/>
              </a:rPr>
              <a:t>Cu</a:t>
            </a:r>
            <a:r>
              <a:rPr lang="en-US" sz="2400" b="0" strike="noStrike" spc="-1" baseline="30000">
                <a:solidFill>
                  <a:srgbClr val="00B050"/>
                </a:solidFill>
                <a:latin typeface="Arial Black"/>
              </a:rPr>
              <a:t>0</a:t>
            </a:r>
            <a:r>
              <a:rPr lang="en-US" sz="2400" b="0" strike="noStrike" spc="-1">
                <a:solidFill>
                  <a:srgbClr val="00B050"/>
                </a:solidFill>
                <a:latin typeface="Arial Black"/>
              </a:rPr>
              <a:t>       </a:t>
            </a:r>
            <a:r>
              <a:rPr lang="en-US" sz="2400" b="0" strike="noStrike" spc="-1" baseline="30000">
                <a:solidFill>
                  <a:srgbClr val="00B050"/>
                </a:solidFill>
                <a:latin typeface="Arial Black"/>
              </a:rPr>
              <a:t>-</a:t>
            </a:r>
            <a:r>
              <a:rPr lang="en-US" sz="2400" b="0" strike="noStrike" spc="-1">
                <a:solidFill>
                  <a:srgbClr val="00B050"/>
                </a:solidFill>
                <a:latin typeface="Arial Black"/>
              </a:rPr>
              <a:t> </a:t>
            </a:r>
            <a:r>
              <a:rPr lang="en-US" sz="2400" b="0" strike="noStrike" spc="-1" baseline="30000">
                <a:solidFill>
                  <a:srgbClr val="00B050"/>
                </a:solidFill>
                <a:latin typeface="Arial Black"/>
              </a:rPr>
              <a:t>2 e </a:t>
            </a:r>
            <a:r>
              <a:rPr lang="en-US" sz="2400" b="0" strike="noStrike" spc="-1">
                <a:solidFill>
                  <a:srgbClr val="00B050"/>
                </a:solidFill>
                <a:latin typeface="Arial Black"/>
              </a:rPr>
              <a:t>         Cu</a:t>
            </a:r>
            <a:r>
              <a:rPr lang="en-US" sz="2400" b="0" strike="noStrike" spc="-1" baseline="30000">
                <a:solidFill>
                  <a:srgbClr val="00B050"/>
                </a:solidFill>
                <a:latin typeface="Arial Black"/>
              </a:rPr>
              <a:t>+2</a:t>
            </a:r>
            <a:endParaRPr lang="ru-RU" sz="24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195" name="CustomShape 4"/>
          <p:cNvSpPr/>
          <p:nvPr/>
        </p:nvSpPr>
        <p:spPr>
          <a:xfrm>
            <a:off x="1619280" y="476280"/>
            <a:ext cx="648180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Arial Black"/>
              </a:rPr>
              <a:t>Выполните проверку</a:t>
            </a:r>
            <a:endParaRPr lang="ru-RU" sz="3200" b="0" strike="noStrike" spc="-1">
              <a:solidFill>
                <a:srgbClr val="000000"/>
              </a:solidFill>
              <a:latin typeface="Comic Sans MS"/>
            </a:endParaRPr>
          </a:p>
        </p:txBody>
      </p:sp>
      <p:cxnSp>
        <p:nvCxnSpPr>
          <p:cNvPr id="196" name="Line 5"/>
          <p:cNvCxnSpPr/>
          <p:nvPr/>
        </p:nvCxnSpPr>
        <p:spPr>
          <a:xfrm>
            <a:off x="3635280" y="3141360"/>
            <a:ext cx="937440" cy="1080"/>
          </a:xfrm>
          <a:prstGeom prst="straightConnector1">
            <a:avLst/>
          </a:prstGeom>
          <a:ln w="9360">
            <a:solidFill>
              <a:srgbClr val="4A7EBB"/>
            </a:solidFill>
            <a:miter/>
            <a:tailEnd type="triangle" w="med" len="med"/>
          </a:ln>
        </p:spPr>
      </p:cxnSp>
      <p:cxnSp>
        <p:nvCxnSpPr>
          <p:cNvPr id="197" name="Line 6"/>
          <p:cNvCxnSpPr/>
          <p:nvPr/>
        </p:nvCxnSpPr>
        <p:spPr>
          <a:xfrm>
            <a:off x="3492000" y="4149360"/>
            <a:ext cx="1008720" cy="1080"/>
          </a:xfrm>
          <a:prstGeom prst="straightConnector1">
            <a:avLst/>
          </a:prstGeom>
          <a:ln w="9360">
            <a:solidFill>
              <a:srgbClr val="4A7EBB"/>
            </a:solidFill>
            <a:miter/>
            <a:tailEnd type="triangle" w="med" len="med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ru-RU" sz="4400" b="1" strike="noStrike" spc="-1">
                <a:solidFill>
                  <a:srgbClr val="000000"/>
                </a:solidFill>
                <a:latin typeface="Calibri"/>
              </a:rPr>
              <a:t>Повторение изученного ранее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2720" indent="-342720">
              <a:lnSpc>
                <a:spcPct val="100000"/>
              </a:lnSpc>
              <a:spcBef>
                <a:spcPts val="799"/>
              </a:spcBef>
              <a:buClr>
                <a:srgbClr val="005426"/>
              </a:buClr>
              <a:buFont typeface="Wingdings" charset="2"/>
              <a:buChar char=""/>
            </a:pPr>
            <a:r>
              <a:rPr lang="ru-RU" sz="3200" b="1" strike="noStrike" spc="-1">
                <a:solidFill>
                  <a:srgbClr val="005426"/>
                </a:solidFill>
                <a:latin typeface="Arial Black"/>
              </a:rPr>
              <a:t>Что такое атом?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799"/>
              </a:spcBef>
              <a:buClr>
                <a:srgbClr val="005426"/>
              </a:buClr>
              <a:buFont typeface="Wingdings" charset="2"/>
              <a:buChar char=""/>
            </a:pPr>
            <a:r>
              <a:rPr lang="ru-RU" sz="3200" b="1" strike="noStrike" spc="-1">
                <a:solidFill>
                  <a:srgbClr val="005426"/>
                </a:solidFill>
                <a:latin typeface="Arial Black"/>
              </a:rPr>
              <a:t>Что такое ион?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799"/>
              </a:spcBef>
              <a:buClr>
                <a:srgbClr val="005426"/>
              </a:buClr>
              <a:buFont typeface="Wingdings" charset="2"/>
              <a:buChar char=""/>
            </a:pPr>
            <a:r>
              <a:rPr lang="ru-RU" sz="3200" b="1" strike="noStrike" spc="-1">
                <a:solidFill>
                  <a:srgbClr val="005426"/>
                </a:solidFill>
                <a:latin typeface="Arial Black"/>
              </a:rPr>
              <a:t>Чем отличается ион от атома?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799"/>
              </a:spcBef>
              <a:buClr>
                <a:srgbClr val="005426"/>
              </a:buClr>
              <a:buFont typeface="Wingdings" charset="2"/>
              <a:buChar char=""/>
            </a:pPr>
            <a:r>
              <a:rPr lang="ru-RU" sz="3200" b="1" strike="noStrike" spc="-1">
                <a:solidFill>
                  <a:srgbClr val="005426"/>
                </a:solidFill>
                <a:latin typeface="Arial Black"/>
              </a:rPr>
              <a:t>Какие типы реакций вам знакомы?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799"/>
              </a:spcBef>
              <a:buClr>
                <a:srgbClr val="005426"/>
              </a:buClr>
              <a:buFont typeface="Wingdings" charset="2"/>
              <a:buChar char=""/>
            </a:pPr>
            <a:r>
              <a:rPr lang="ru-RU" sz="3200" b="1" strike="noStrike" spc="-1">
                <a:solidFill>
                  <a:srgbClr val="005426"/>
                </a:solidFill>
                <a:latin typeface="Arial Black"/>
              </a:rPr>
              <a:t>Что такое степень окисления?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799"/>
              </a:spcBef>
              <a:buClr>
                <a:srgbClr val="005426"/>
              </a:buClr>
              <a:buFont typeface="Wingdings" charset="2"/>
              <a:buChar char=""/>
            </a:pPr>
            <a:r>
              <a:rPr lang="ru-RU" sz="3200" b="1" strike="noStrike" spc="-1">
                <a:solidFill>
                  <a:srgbClr val="005426"/>
                </a:solidFill>
                <a:latin typeface="Arial Black"/>
              </a:rPr>
              <a:t>Как определять степень окисления?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extShape 1"/>
          <p:cNvSpPr txBox="1"/>
          <p:nvPr/>
        </p:nvSpPr>
        <p:spPr>
          <a:xfrm>
            <a:off x="304920" y="2438280"/>
            <a:ext cx="5867280" cy="3353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799"/>
              </a:spcBef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CustomShape 2"/>
          <p:cNvSpPr/>
          <p:nvPr/>
        </p:nvSpPr>
        <p:spPr>
          <a:xfrm>
            <a:off x="952560" y="404640"/>
            <a:ext cx="7238880" cy="1359000"/>
          </a:xfrm>
          <a:custGeom>
            <a:avLst/>
            <a:gdLst/>
            <a:ahLst/>
            <a:cxnLst/>
            <a:rect l="0" t="0" r="r" b="b"/>
            <a:pathLst>
              <a:path w="20110" h="3777">
                <a:moveTo>
                  <a:pt x="0" y="0"/>
                </a:moveTo>
                <a:lnTo>
                  <a:pt x="20109" y="0"/>
                </a:lnTo>
                <a:moveTo>
                  <a:pt x="0" y="3776"/>
                </a:moveTo>
                <a:lnTo>
                  <a:pt x="20109" y="3776"/>
                </a:lnTo>
              </a:path>
            </a:pathLst>
          </a:custGeom>
          <a:solidFill>
            <a:srgbClr val="000000"/>
          </a:solidFill>
          <a:ln w="12600">
            <a:solidFill>
              <a:srgbClr val="000099"/>
            </a:solidFill>
            <a:miter/>
          </a:ln>
          <a:effectLst>
            <a:outerShdw dist="40186" dir="1096358">
              <a:srgbClr val="9999FF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Ctr="1">
            <a:noAutofit/>
          </a:bodyPr>
          <a:lstStyle/>
          <a:p>
            <a:r>
              <a:rPr lang="ru-RU" sz="100" b="0" strike="noStrike" spc="1">
                <a:solidFill>
                  <a:srgbClr val="000000"/>
                </a:solidFill>
                <a:latin typeface="Arial Black"/>
              </a:rPr>
              <a:t> </a:t>
            </a:r>
            <a:endParaRPr lang="ru-RU" sz="100" b="0" strike="noStrike" spc="1">
              <a:solidFill>
                <a:srgbClr val="000000"/>
              </a:solidFill>
              <a:latin typeface="Arial Black"/>
              <a:ea typeface="Arial Black"/>
            </a:endParaRPr>
          </a:p>
        </p:txBody>
      </p:sp>
      <p:pic>
        <p:nvPicPr>
          <p:cNvPr id="200" name="Рисунок 4" descr="belizna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072120" y="3857760"/>
            <a:ext cx="2868840" cy="2544480"/>
          </a:xfrm>
          <a:prstGeom prst="rect">
            <a:avLst/>
          </a:prstGeom>
          <a:ln>
            <a:noFill/>
          </a:ln>
        </p:spPr>
      </p:pic>
      <p:pic>
        <p:nvPicPr>
          <p:cNvPr id="201" name="Рисунок 5" descr="300px-Hydrogen_peroxide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28760" y="1714680"/>
            <a:ext cx="1942920" cy="3135240"/>
          </a:xfrm>
          <a:prstGeom prst="rect">
            <a:avLst/>
          </a:prstGeom>
          <a:ln>
            <a:noFill/>
          </a:ln>
        </p:spPr>
      </p:pic>
      <p:pic>
        <p:nvPicPr>
          <p:cNvPr id="202" name="Рисунок 6" descr="белизна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286000" y="2500200"/>
            <a:ext cx="1671480" cy="3902040"/>
          </a:xfrm>
          <a:prstGeom prst="rect">
            <a:avLst/>
          </a:prstGeom>
          <a:ln>
            <a:noFill/>
          </a:ln>
        </p:spPr>
      </p:pic>
      <p:pic>
        <p:nvPicPr>
          <p:cNvPr id="203" name="Рисунок 7" descr="асе.gif"/>
          <p:cNvPicPr/>
          <p:nvPr/>
        </p:nvPicPr>
        <p:blipFill>
          <a:blip r:embed="rId6"/>
          <a:stretch/>
        </p:blipFill>
        <p:spPr>
          <a:xfrm>
            <a:off x="3929040" y="1571760"/>
            <a:ext cx="3071880" cy="3071520"/>
          </a:xfrm>
          <a:prstGeom prst="rect">
            <a:avLst/>
          </a:prstGeom>
          <a:ln>
            <a:noFill/>
          </a:ln>
        </p:spPr>
      </p:pic>
      <p:sp>
        <p:nvSpPr>
          <p:cNvPr id="204" name="CustomShape 3"/>
          <p:cNvSpPr/>
          <p:nvPr/>
        </p:nvSpPr>
        <p:spPr>
          <a:xfrm>
            <a:off x="1187280" y="620640"/>
            <a:ext cx="7272360" cy="764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Arial Black"/>
              </a:rPr>
              <a:t>ОВР в быту</a:t>
            </a:r>
            <a:endParaRPr lang="ru-RU" sz="4400" b="0" strike="noStrike" spc="-1">
              <a:solidFill>
                <a:srgbClr val="000000"/>
              </a:solidFill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Shape 1"/>
          <p:cNvSpPr txBox="1"/>
          <p:nvPr/>
        </p:nvSpPr>
        <p:spPr>
          <a:xfrm>
            <a:off x="0" y="1412640"/>
            <a:ext cx="8748720" cy="23763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spcBef>
                <a:spcPts val="799"/>
              </a:spcBef>
            </a:pPr>
            <a:r>
              <a:rPr lang="ru-RU" sz="800" b="0" strike="noStrike" spc="-1" dirty="0">
                <a:solidFill>
                  <a:srgbClr val="898989"/>
                </a:solidFill>
                <a:latin typeface="Calibri"/>
              </a:rPr>
              <a:t>  </a:t>
            </a:r>
            <a:r>
              <a:rPr lang="ru-RU" sz="3200" b="1" strike="noStrike" spc="-1" dirty="0">
                <a:solidFill>
                  <a:srgbClr val="262626"/>
                </a:solidFill>
                <a:latin typeface="Times New Roman"/>
                <a:ea typeface="Times New Roman"/>
              </a:rPr>
              <a:t>Выяснить, как </a:t>
            </a:r>
            <a:r>
              <a:rPr lang="ru-RU" sz="3200" b="1" strike="noStrike" spc="-1" dirty="0" err="1">
                <a:solidFill>
                  <a:srgbClr val="262626"/>
                </a:solidFill>
                <a:latin typeface="Times New Roman"/>
                <a:ea typeface="Times New Roman"/>
              </a:rPr>
              <a:t>окислительно</a:t>
            </a:r>
            <a:r>
              <a:rPr lang="ru-RU" sz="3200" b="1" strike="noStrike" spc="-1" dirty="0">
                <a:solidFill>
                  <a:srgbClr val="262626"/>
                </a:solidFill>
                <a:latin typeface="Times New Roman"/>
                <a:ea typeface="Times New Roman"/>
              </a:rPr>
              <a:t>-восстановительные реакции применяются в </a:t>
            </a:r>
            <a:r>
              <a:rPr lang="ru-RU" sz="3200" b="1" strike="noStrike" spc="-1" dirty="0" smtClean="0">
                <a:solidFill>
                  <a:srgbClr val="262626"/>
                </a:solidFill>
                <a:latin typeface="Times New Roman"/>
                <a:ea typeface="Times New Roman"/>
              </a:rPr>
              <a:t>быту</a:t>
            </a:r>
            <a:endParaRPr lang="ru-RU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6" name="CustomShape 2"/>
          <p:cNvSpPr/>
          <p:nvPr/>
        </p:nvSpPr>
        <p:spPr>
          <a:xfrm>
            <a:off x="1523880" y="457200"/>
            <a:ext cx="6172200" cy="838080"/>
          </a:xfrm>
          <a:custGeom>
            <a:avLst/>
            <a:gdLst/>
            <a:ahLst/>
            <a:cxnLst/>
            <a:rect l="0" t="0" r="r" b="b"/>
            <a:pathLst>
              <a:path w="17147" h="2330">
                <a:moveTo>
                  <a:pt x="0" y="0"/>
                </a:moveTo>
                <a:lnTo>
                  <a:pt x="17146" y="0"/>
                </a:lnTo>
                <a:moveTo>
                  <a:pt x="0" y="2329"/>
                </a:moveTo>
                <a:lnTo>
                  <a:pt x="17146" y="2329"/>
                </a:lnTo>
              </a:path>
            </a:pathLst>
          </a:custGeom>
          <a:solidFill>
            <a:srgbClr val="000099"/>
          </a:solidFill>
          <a:ln w="12600">
            <a:solidFill>
              <a:srgbClr val="000099"/>
            </a:solidFill>
            <a:miter/>
          </a:ln>
          <a:effectLst>
            <a:outerShdw dist="40186" dir="1096358">
              <a:srgbClr val="9999FF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Ctr="1">
            <a:noAutofit/>
          </a:bodyPr>
          <a:lstStyle/>
          <a:p>
            <a:r>
              <a:rPr lang="ru-RU" sz="3200" b="0" strike="noStrike" spc="1">
                <a:solidFill>
                  <a:srgbClr val="000000"/>
                </a:solidFill>
                <a:latin typeface="Arial Black"/>
              </a:rPr>
              <a:t> </a:t>
            </a:r>
            <a:endParaRPr lang="ru-RU" sz="3200" b="0" strike="noStrike" spc="1">
              <a:solidFill>
                <a:srgbClr val="000000"/>
              </a:solidFill>
              <a:latin typeface="Arial Black"/>
              <a:ea typeface="Arial Black"/>
            </a:endParaRPr>
          </a:p>
        </p:txBody>
      </p:sp>
      <p:sp>
        <p:nvSpPr>
          <p:cNvPr id="207" name="CustomShape 3"/>
          <p:cNvSpPr/>
          <p:nvPr/>
        </p:nvSpPr>
        <p:spPr>
          <a:xfrm>
            <a:off x="755640" y="620640"/>
            <a:ext cx="698508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600" b="0" strike="noStrike" spc="-1" dirty="0">
                <a:solidFill>
                  <a:srgbClr val="000000"/>
                </a:solidFill>
                <a:latin typeface="Arial Black"/>
              </a:rPr>
              <a:t>Цель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Arial Black"/>
              </a:rPr>
              <a:t>работы</a:t>
            </a:r>
            <a:endParaRPr lang="ru-RU" sz="3600" b="0" strike="noStrike" spc="-1" dirty="0">
              <a:solidFill>
                <a:srgbClr val="000000"/>
              </a:solidFill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Effect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extShape 1"/>
          <p:cNvSpPr txBox="1"/>
          <p:nvPr/>
        </p:nvSpPr>
        <p:spPr>
          <a:xfrm>
            <a:off x="179280" y="1483920"/>
            <a:ext cx="8740800" cy="37940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just">
              <a:spcBef>
                <a:spcPts val="697"/>
              </a:spcBef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Газ метан горит бесцветным пламенем с образованием воды и углекислого газа</a:t>
            </a:r>
          </a:p>
          <a:p>
            <a:pPr algn="just">
              <a:spcBef>
                <a:spcPts val="697"/>
              </a:spcBef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СН</a:t>
            </a:r>
            <a:r>
              <a:rPr lang="ru-RU" sz="1600" b="0" strike="noStrike" spc="-1">
                <a:solidFill>
                  <a:srgbClr val="000000"/>
                </a:solidFill>
                <a:latin typeface="Calibri"/>
              </a:rPr>
              <a:t>4</a:t>
            </a: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+2О</a:t>
            </a:r>
            <a:r>
              <a:rPr lang="ru-RU" sz="1600" b="0" strike="noStrike" spc="-1">
                <a:solidFill>
                  <a:srgbClr val="000000"/>
                </a:solidFill>
                <a:latin typeface="Calibri"/>
              </a:rPr>
              <a:t>2</a:t>
            </a: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=СО</a:t>
            </a:r>
            <a:r>
              <a:rPr lang="ru-RU" sz="1600" b="0" strike="noStrike" spc="-1">
                <a:solidFill>
                  <a:srgbClr val="000000"/>
                </a:solidFill>
                <a:latin typeface="Calibri"/>
              </a:rPr>
              <a:t>2</a:t>
            </a: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+2Н</a:t>
            </a: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2</a:t>
            </a: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О</a:t>
            </a:r>
          </a:p>
        </p:txBody>
      </p:sp>
      <p:sp>
        <p:nvSpPr>
          <p:cNvPr id="209" name="CustomShape 2"/>
          <p:cNvSpPr/>
          <p:nvPr/>
        </p:nvSpPr>
        <p:spPr>
          <a:xfrm>
            <a:off x="1332000" y="404640"/>
            <a:ext cx="619272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spc="-1">
                <a:solidFill>
                  <a:srgbClr val="000000"/>
                </a:solidFill>
                <a:latin typeface="Arial Black"/>
              </a:rPr>
              <a:t>Горение газа на кухне</a:t>
            </a:r>
            <a:endParaRPr lang="ru-RU" sz="3600" b="0" strike="noStrike" spc="-1">
              <a:solidFill>
                <a:srgbClr val="000000"/>
              </a:solidFill>
              <a:latin typeface="Comic Sans MS"/>
            </a:endParaRPr>
          </a:p>
        </p:txBody>
      </p:sp>
      <p:pic>
        <p:nvPicPr>
          <p:cNvPr id="210" name="Рисунок 4" descr="gas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132000" y="3205080"/>
            <a:ext cx="5185080" cy="3438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extShape 1"/>
          <p:cNvSpPr txBox="1"/>
          <p:nvPr/>
        </p:nvSpPr>
        <p:spPr>
          <a:xfrm>
            <a:off x="214200" y="1571760"/>
            <a:ext cx="7291440" cy="48765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799"/>
              </a:spcBef>
            </a:pPr>
            <a:r>
              <a:rPr lang="ru-RU" sz="3200" b="1" strike="noStrike" spc="-1">
                <a:solidFill>
                  <a:srgbClr val="262626"/>
                </a:solidFill>
                <a:latin typeface="Calibri"/>
              </a:rPr>
              <a:t>При обработке персолью отбеливание происходит за счет окисления загрязнений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799"/>
              </a:spcBef>
            </a:pPr>
            <a:r>
              <a:rPr lang="en-US" sz="3200" b="1" strike="noStrike" spc="-1">
                <a:solidFill>
                  <a:srgbClr val="262626"/>
                </a:solidFill>
                <a:latin typeface="Calibri"/>
              </a:rPr>
              <a:t>2H</a:t>
            </a:r>
            <a:r>
              <a:rPr lang="en-US" sz="3200" b="1" strike="noStrike" spc="-1" baseline="-25000">
                <a:solidFill>
                  <a:srgbClr val="262626"/>
                </a:solidFill>
                <a:latin typeface="Calibri"/>
              </a:rPr>
              <a:t>2</a:t>
            </a:r>
            <a:r>
              <a:rPr lang="en-US" sz="3200" b="1" strike="noStrike" spc="-1">
                <a:solidFill>
                  <a:srgbClr val="262626"/>
                </a:solidFill>
                <a:latin typeface="Calibri"/>
              </a:rPr>
              <a:t>O</a:t>
            </a:r>
            <a:r>
              <a:rPr lang="en-US" sz="3200" b="1" strike="noStrike" spc="-1" baseline="-25000">
                <a:solidFill>
                  <a:srgbClr val="262626"/>
                </a:solidFill>
                <a:latin typeface="Calibri"/>
              </a:rPr>
              <a:t>2</a:t>
            </a:r>
            <a:r>
              <a:rPr lang="ru-RU" sz="3200" b="1" strike="noStrike" spc="-1">
                <a:solidFill>
                  <a:srgbClr val="262626"/>
                </a:solidFill>
                <a:latin typeface="Calibri"/>
              </a:rPr>
              <a:t>=</a:t>
            </a:r>
            <a:r>
              <a:rPr lang="en-US" sz="3200" b="1" strike="noStrike" spc="-1">
                <a:solidFill>
                  <a:srgbClr val="262626"/>
                </a:solidFill>
                <a:latin typeface="Calibri"/>
              </a:rPr>
              <a:t>2H</a:t>
            </a:r>
            <a:r>
              <a:rPr lang="en-US" sz="3200" b="1" strike="noStrike" spc="-1" baseline="-25000">
                <a:solidFill>
                  <a:srgbClr val="262626"/>
                </a:solidFill>
                <a:latin typeface="Calibri"/>
              </a:rPr>
              <a:t>2</a:t>
            </a:r>
            <a:r>
              <a:rPr lang="en-US" sz="3200" b="1" strike="noStrike" spc="-1">
                <a:solidFill>
                  <a:srgbClr val="262626"/>
                </a:solidFill>
                <a:latin typeface="Calibri"/>
              </a:rPr>
              <a:t>O+O</a:t>
            </a:r>
            <a:r>
              <a:rPr lang="en-US" sz="3200" b="1" strike="noStrike" spc="-1" baseline="-25000">
                <a:solidFill>
                  <a:srgbClr val="262626"/>
                </a:solidFill>
                <a:latin typeface="Calibri"/>
              </a:rPr>
              <a:t>2</a:t>
            </a:r>
            <a:r>
              <a:rPr lang="ru-RU" sz="3200" b="1" strike="noStrike" spc="-1">
                <a:solidFill>
                  <a:srgbClr val="262626"/>
                </a:solidFill>
                <a:latin typeface="Calibri"/>
              </a:rPr>
              <a:t>.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799"/>
              </a:spcBef>
            </a:pPr>
            <a:r>
              <a:rPr lang="ru-RU" sz="3200" b="1" strike="noStrike" spc="-1">
                <a:solidFill>
                  <a:srgbClr val="262626"/>
                </a:solidFill>
                <a:latin typeface="Calibri"/>
              </a:rPr>
              <a:t>Для того чтобы образующийся 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799"/>
              </a:spcBef>
            </a:pPr>
            <a:r>
              <a:rPr lang="ru-RU" sz="3200" b="1" strike="noStrike" spc="-1">
                <a:solidFill>
                  <a:srgbClr val="262626"/>
                </a:solidFill>
                <a:latin typeface="Calibri"/>
              </a:rPr>
              <a:t>кислород не улетучивался 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799"/>
              </a:spcBef>
            </a:pPr>
            <a:r>
              <a:rPr lang="ru-RU" sz="3200" b="1" strike="noStrike" spc="-1">
                <a:solidFill>
                  <a:srgbClr val="262626"/>
                </a:solidFill>
                <a:latin typeface="Calibri"/>
              </a:rPr>
              <a:t>из емкости, лучше 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799"/>
              </a:spcBef>
            </a:pPr>
            <a:r>
              <a:rPr lang="ru-RU" sz="3200" b="1" strike="noStrike" spc="-1">
                <a:solidFill>
                  <a:srgbClr val="262626"/>
                </a:solidFill>
                <a:latin typeface="Calibri"/>
              </a:rPr>
              <a:t>держать ее 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799"/>
              </a:spcBef>
            </a:pPr>
            <a:r>
              <a:rPr lang="ru-RU" sz="3200" b="1" strike="noStrike" spc="-1">
                <a:solidFill>
                  <a:srgbClr val="262626"/>
                </a:solidFill>
                <a:latin typeface="Calibri"/>
              </a:rPr>
              <a:t>закрытой.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799"/>
              </a:spcBef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12" name="Picture 8" descr="O2"/>
          <p:cNvPicPr/>
          <p:nvPr/>
        </p:nvPicPr>
        <p:blipFill>
          <a:blip r:embed="rId3"/>
          <a:stretch/>
        </p:blipFill>
        <p:spPr>
          <a:xfrm>
            <a:off x="6019920" y="4143240"/>
            <a:ext cx="3124080" cy="2514600"/>
          </a:xfrm>
          <a:prstGeom prst="rect">
            <a:avLst/>
          </a:prstGeom>
          <a:ln>
            <a:noFill/>
          </a:ln>
        </p:spPr>
      </p:pic>
      <p:sp>
        <p:nvSpPr>
          <p:cNvPr id="213" name="CustomShape 2"/>
          <p:cNvSpPr/>
          <p:nvPr/>
        </p:nvSpPr>
        <p:spPr>
          <a:xfrm>
            <a:off x="1332000" y="476280"/>
            <a:ext cx="763272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600" b="0" strike="noStrike" spc="-1">
                <a:solidFill>
                  <a:srgbClr val="000000"/>
                </a:solidFill>
                <a:latin typeface="Arial Black"/>
              </a:rPr>
              <a:t>Отбеливание ткани</a:t>
            </a:r>
            <a:endParaRPr lang="ru-RU" sz="3600" b="0" strike="noStrike" spc="-1">
              <a:solidFill>
                <a:srgbClr val="000000"/>
              </a:solidFill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Effect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repl">
                                        <p:cTn id="1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extShape 1"/>
          <p:cNvSpPr txBox="1"/>
          <p:nvPr/>
        </p:nvSpPr>
        <p:spPr>
          <a:xfrm>
            <a:off x="151920" y="1447560"/>
            <a:ext cx="8991720" cy="51051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spcBef>
                <a:spcPts val="799"/>
              </a:spcBef>
            </a:pPr>
            <a:r>
              <a:rPr lang="ru-RU" sz="3200" b="1" strike="noStrike" spc="-1">
                <a:solidFill>
                  <a:srgbClr val="262626"/>
                </a:solidFill>
                <a:latin typeface="Calibri"/>
              </a:rPr>
              <a:t>При взаимодействии железа и кислорода образуется ржавчина.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499"/>
              </a:spcBef>
            </a:pPr>
            <a:r>
              <a:rPr lang="ru-RU" sz="3200" b="1" strike="noStrike" spc="-1">
                <a:solidFill>
                  <a:srgbClr val="262626"/>
                </a:solidFill>
                <a:latin typeface="Calibri"/>
              </a:rPr>
              <a:t>   </a:t>
            </a:r>
            <a:r>
              <a:rPr lang="en-US" sz="3200" b="1" strike="noStrike" spc="-1">
                <a:solidFill>
                  <a:srgbClr val="262626"/>
                </a:solidFill>
                <a:latin typeface="Calibri"/>
              </a:rPr>
              <a:t>4Fe+ 2O</a:t>
            </a:r>
            <a:r>
              <a:rPr lang="en-US" sz="2000" b="1" strike="noStrike" spc="-1">
                <a:solidFill>
                  <a:srgbClr val="262626"/>
                </a:solidFill>
                <a:latin typeface="Calibri"/>
              </a:rPr>
              <a:t>2</a:t>
            </a:r>
            <a:r>
              <a:rPr lang="en-US" sz="3200" b="1" strike="noStrike" spc="-1">
                <a:solidFill>
                  <a:srgbClr val="262626"/>
                </a:solidFill>
                <a:latin typeface="Calibri"/>
              </a:rPr>
              <a:t>= 2Fe</a:t>
            </a:r>
            <a:r>
              <a:rPr lang="en-US" sz="2000" b="1" strike="noStrike" spc="-1">
                <a:solidFill>
                  <a:srgbClr val="262626"/>
                </a:solidFill>
                <a:latin typeface="Calibri"/>
              </a:rPr>
              <a:t>2</a:t>
            </a:r>
            <a:r>
              <a:rPr lang="en-US" sz="3200" b="1" strike="noStrike" spc="-1">
                <a:solidFill>
                  <a:srgbClr val="262626"/>
                </a:solidFill>
                <a:latin typeface="Calibri"/>
              </a:rPr>
              <a:t>O</a:t>
            </a:r>
            <a:r>
              <a:rPr lang="en-US" sz="2000" b="1" strike="noStrike" spc="-1">
                <a:solidFill>
                  <a:srgbClr val="262626"/>
                </a:solidFill>
                <a:latin typeface="Calibri"/>
              </a:rPr>
              <a:t>3</a:t>
            </a:r>
            <a:endParaRPr lang="ru-RU" sz="2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499"/>
              </a:spcBef>
            </a:pPr>
            <a:endParaRPr lang="ru-RU" sz="2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499"/>
              </a:spcBef>
            </a:pPr>
            <a:endParaRPr lang="ru-RU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5" name="CustomShape 2"/>
          <p:cNvSpPr/>
          <p:nvPr/>
        </p:nvSpPr>
        <p:spPr>
          <a:xfrm>
            <a:off x="1258920" y="476280"/>
            <a:ext cx="619272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600" b="0" strike="noStrike" spc="-1">
                <a:solidFill>
                  <a:srgbClr val="000000"/>
                </a:solidFill>
                <a:latin typeface="Arial Black"/>
              </a:rPr>
              <a:t>Коррозия металла</a:t>
            </a:r>
            <a:endParaRPr lang="ru-RU" sz="3600" b="0" strike="noStrike" spc="-1">
              <a:solidFill>
                <a:srgbClr val="000000"/>
              </a:solidFill>
              <a:latin typeface="Comic Sans MS"/>
            </a:endParaRPr>
          </a:p>
        </p:txBody>
      </p:sp>
      <p:pic>
        <p:nvPicPr>
          <p:cNvPr id="216" name="Рисунок 6" descr="rzhavchina-tekstura-fon-154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276720" y="3068640"/>
            <a:ext cx="5616360" cy="351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extShape 1"/>
          <p:cNvSpPr txBox="1"/>
          <p:nvPr/>
        </p:nvSpPr>
        <p:spPr>
          <a:xfrm>
            <a:off x="456840" y="1268280"/>
            <a:ext cx="8435880" cy="48578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2720" indent="-342720">
              <a:lnSpc>
                <a:spcPct val="100000"/>
              </a:lnSpc>
              <a:spcBef>
                <a:spcPts val="697"/>
              </a:spcBef>
            </a:pPr>
            <a:r>
              <a:rPr lang="ru-RU" sz="2800" b="1" strike="noStrike" spc="-1" dirty="0">
                <a:solidFill>
                  <a:srgbClr val="262626"/>
                </a:solidFill>
                <a:latin typeface="Times New Roman"/>
                <a:ea typeface="Times New Roman"/>
              </a:rPr>
              <a:t>Мы часто сталкиваемся с </a:t>
            </a:r>
            <a:r>
              <a:rPr lang="ru-RU" sz="2800" b="1" strike="noStrike" spc="-1" dirty="0" err="1">
                <a:solidFill>
                  <a:srgbClr val="262626"/>
                </a:solidFill>
                <a:latin typeface="Times New Roman"/>
                <a:ea typeface="Times New Roman"/>
              </a:rPr>
              <a:t>окислительно</a:t>
            </a:r>
            <a:r>
              <a:rPr lang="ru-RU" sz="2800" b="1" strike="noStrike" spc="-1" dirty="0">
                <a:solidFill>
                  <a:srgbClr val="262626"/>
                </a:solidFill>
                <a:latin typeface="Times New Roman"/>
                <a:ea typeface="Times New Roman"/>
              </a:rPr>
              <a:t>-восстановительными реакциями в быту:</a:t>
            </a:r>
            <a:endParaRPr lang="ru-RU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697"/>
              </a:spcBef>
              <a:buClr>
                <a:srgbClr val="262626"/>
              </a:buClr>
              <a:buFont typeface="Arial"/>
              <a:buChar char="•"/>
            </a:pPr>
            <a:r>
              <a:rPr lang="ru-RU" sz="2800" b="1" strike="noStrike" spc="-1" dirty="0">
                <a:solidFill>
                  <a:srgbClr val="262626"/>
                </a:solidFill>
                <a:latin typeface="Times New Roman"/>
                <a:ea typeface="Times New Roman"/>
              </a:rPr>
              <a:t>при горении газа;</a:t>
            </a:r>
            <a:endParaRPr lang="ru-RU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697"/>
              </a:spcBef>
              <a:buClr>
                <a:srgbClr val="262626"/>
              </a:buClr>
              <a:buFont typeface="Arial"/>
              <a:buChar char="•"/>
            </a:pPr>
            <a:r>
              <a:rPr lang="ru-RU" sz="2800" b="1" strike="noStrike" spc="-1" dirty="0">
                <a:solidFill>
                  <a:srgbClr val="262626"/>
                </a:solidFill>
                <a:latin typeface="Times New Roman"/>
                <a:ea typeface="Times New Roman"/>
              </a:rPr>
              <a:t>при коррозии металлов;</a:t>
            </a:r>
            <a:endParaRPr lang="ru-RU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697"/>
              </a:spcBef>
              <a:buClr>
                <a:srgbClr val="262626"/>
              </a:buClr>
              <a:buFont typeface="Arial"/>
              <a:buChar char="•"/>
            </a:pPr>
            <a:r>
              <a:rPr lang="ru-RU" sz="2800" b="1" strike="noStrike" spc="-1" dirty="0">
                <a:solidFill>
                  <a:srgbClr val="262626"/>
                </a:solidFill>
                <a:latin typeface="Times New Roman"/>
                <a:ea typeface="Times New Roman"/>
              </a:rPr>
              <a:t>при отбеливании </a:t>
            </a:r>
            <a:r>
              <a:rPr lang="ru-RU" sz="2800" b="1" strike="noStrike" spc="-1" dirty="0" smtClean="0">
                <a:solidFill>
                  <a:srgbClr val="262626"/>
                </a:solidFill>
                <a:latin typeface="Times New Roman"/>
                <a:ea typeface="Times New Roman"/>
              </a:rPr>
              <a:t>ткани;</a:t>
            </a:r>
            <a:endParaRPr lang="ru-RU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697"/>
              </a:spcBef>
              <a:buClr>
                <a:srgbClr val="262626"/>
              </a:buClr>
              <a:buFont typeface="Arial"/>
              <a:buChar char="•"/>
            </a:pPr>
            <a:r>
              <a:rPr lang="ru-RU" sz="2800" b="1" strike="noStrike" spc="-1" dirty="0">
                <a:solidFill>
                  <a:srgbClr val="262626"/>
                </a:solidFill>
                <a:latin typeface="Times New Roman"/>
                <a:ea typeface="Times New Roman"/>
              </a:rPr>
              <a:t>при промывания ран.</a:t>
            </a:r>
            <a:endParaRPr lang="ru-RU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697"/>
              </a:spcBef>
              <a:buClr>
                <a:srgbClr val="262626"/>
              </a:buClr>
              <a:buFont typeface="Arial"/>
              <a:buChar char="•"/>
            </a:pPr>
            <a:endParaRPr lang="ru-RU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8" name="CustomShape 2"/>
          <p:cNvSpPr/>
          <p:nvPr/>
        </p:nvSpPr>
        <p:spPr>
          <a:xfrm>
            <a:off x="2195640" y="404640"/>
            <a:ext cx="468000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Вывод</a:t>
            </a:r>
            <a:endParaRPr lang="ru-RU" sz="3600" b="0" strike="noStrike" spc="-1" dirty="0">
              <a:solidFill>
                <a:srgbClr val="000000"/>
              </a:solidFill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 additive="repl">
                                        <p:cTn id="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extShape 1"/>
          <p:cNvSpPr txBox="1"/>
          <p:nvPr/>
        </p:nvSpPr>
        <p:spPr>
          <a:xfrm>
            <a:off x="395280" y="83628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Arial Black"/>
              </a:rPr>
              <a:t>Задание </a:t>
            </a:r>
            <a:r>
              <a:rPr lang="ru-RU" sz="2400" b="0" strike="noStrike" spc="-1" dirty="0" smtClean="0">
                <a:solidFill>
                  <a:srgbClr val="000000"/>
                </a:solidFill>
                <a:latin typeface="Arial Black"/>
              </a:rPr>
              <a:t>№ 3 </a:t>
            </a:r>
            <a:r>
              <a:rPr lang="ru-RU" sz="2400" b="0" strike="noStrike" spc="-1" dirty="0">
                <a:solidFill>
                  <a:srgbClr val="000000"/>
                </a:solidFill>
                <a:latin typeface="Arial Black"/>
              </a:rPr>
              <a:t>Выполните, работая в группе</a:t>
            </a:r>
            <a:r>
              <a:rPr dirty="0"/>
              <a:t/>
            </a:r>
            <a:br>
              <a:rPr dirty="0"/>
            </a:br>
            <a:r>
              <a:rPr lang="ru-RU" sz="2400" b="0" strike="noStrike" spc="-1" dirty="0">
                <a:solidFill>
                  <a:srgbClr val="000000"/>
                </a:solidFill>
                <a:latin typeface="Arial Black"/>
              </a:rPr>
              <a:t>1. Из приведенных схем уравнений реакций выпишите  те, которые можно отнести к ОВР </a:t>
            </a:r>
            <a:r>
              <a:rPr lang="ru-RU" sz="3200" b="0" strike="noStrike" spc="-1" dirty="0">
                <a:solidFill>
                  <a:srgbClr val="000000"/>
                </a:solidFill>
                <a:latin typeface="Arial Black"/>
              </a:rPr>
              <a:t> </a:t>
            </a:r>
            <a:r>
              <a:rPr dirty="0"/>
              <a:t/>
            </a:r>
            <a:br>
              <a:rPr dirty="0"/>
            </a:br>
            <a:r>
              <a:rPr lang="ru-RU" sz="2400" b="0" strike="noStrike" spc="-1" dirty="0">
                <a:solidFill>
                  <a:srgbClr val="000000"/>
                </a:solidFill>
                <a:latin typeface="Arial Black"/>
              </a:rPr>
              <a:t>2. </a:t>
            </a:r>
            <a:r>
              <a:rPr lang="ru-RU" sz="2400" b="0" strike="noStrike" spc="-1" dirty="0" smtClean="0">
                <a:solidFill>
                  <a:srgbClr val="000000"/>
                </a:solidFill>
                <a:latin typeface="Arial Black"/>
              </a:rPr>
              <a:t>Найдите </a:t>
            </a:r>
            <a:r>
              <a:rPr lang="ru-RU" sz="2400" b="0" strike="noStrike" spc="-1" dirty="0">
                <a:solidFill>
                  <a:srgbClr val="000000"/>
                </a:solidFill>
                <a:latin typeface="Arial Black"/>
              </a:rPr>
              <a:t>в реакциях ОВР восстановитель и укажите его степень окисления</a:t>
            </a:r>
            <a:endParaRPr lang="ru-RU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0" name="TextShape 2"/>
          <p:cNvSpPr txBox="1"/>
          <p:nvPr/>
        </p:nvSpPr>
        <p:spPr>
          <a:xfrm>
            <a:off x="395280" y="2997360"/>
            <a:ext cx="8229600" cy="34891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272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Arial Black"/>
              </a:rPr>
              <a:t> 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СаСО</a:t>
            </a:r>
            <a:r>
              <a:rPr lang="ru-RU" sz="3200" b="1" strike="noStrike" spc="-1" baseline="-25000">
                <a:solidFill>
                  <a:srgbClr val="000000"/>
                </a:solidFill>
                <a:latin typeface="Arial Black"/>
              </a:rPr>
              <a:t>3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    =&gt;    СаО   +  СО</a:t>
            </a:r>
            <a:r>
              <a:rPr lang="ru-RU" sz="3200" b="1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 </a:t>
            </a:r>
            <a:r>
              <a:rPr lang="en-US" sz="3200" b="1" strike="noStrike" spc="-1">
                <a:solidFill>
                  <a:srgbClr val="000000"/>
                </a:solidFill>
                <a:latin typeface="Arial Black"/>
              </a:rPr>
              <a:t>KMnO</a:t>
            </a:r>
            <a:r>
              <a:rPr lang="ru-RU" sz="3200" b="1" strike="noStrike" spc="-1" baseline="-25000">
                <a:solidFill>
                  <a:srgbClr val="000000"/>
                </a:solidFill>
                <a:latin typeface="Arial Black"/>
              </a:rPr>
              <a:t>4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  &gt; </a:t>
            </a:r>
            <a:r>
              <a:rPr lang="en-US" sz="3200" b="1" strike="noStrike" spc="-1">
                <a:solidFill>
                  <a:srgbClr val="000000"/>
                </a:solidFill>
                <a:latin typeface="Arial Black"/>
              </a:rPr>
              <a:t>K</a:t>
            </a:r>
            <a:r>
              <a:rPr lang="ru-RU" sz="3200" b="1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 </a:t>
            </a:r>
            <a:r>
              <a:rPr lang="en-US" sz="3200" b="1" strike="noStrike" spc="-1">
                <a:solidFill>
                  <a:srgbClr val="000000"/>
                </a:solidFill>
                <a:latin typeface="Arial Black"/>
              </a:rPr>
              <a:t>Mn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О</a:t>
            </a:r>
            <a:r>
              <a:rPr lang="ru-RU" sz="3200" b="1" strike="noStrike" spc="-1" baseline="-25000">
                <a:solidFill>
                  <a:srgbClr val="000000"/>
                </a:solidFill>
                <a:latin typeface="Arial Black"/>
              </a:rPr>
              <a:t>4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 +  </a:t>
            </a:r>
            <a:r>
              <a:rPr lang="en-US" sz="3200" b="1" strike="noStrike" spc="-1">
                <a:solidFill>
                  <a:srgbClr val="000000"/>
                </a:solidFill>
                <a:latin typeface="Arial Black"/>
              </a:rPr>
              <a:t>Mn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О</a:t>
            </a:r>
            <a:r>
              <a:rPr lang="ru-RU" sz="3200" b="1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  + О</a:t>
            </a:r>
            <a:r>
              <a:rPr lang="ru-RU" sz="3200" b="1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799"/>
              </a:spcBef>
            </a:pP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 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1" strike="noStrike" spc="-1">
                <a:solidFill>
                  <a:srgbClr val="000000"/>
                </a:solidFill>
                <a:latin typeface="Arial Black"/>
              </a:rPr>
              <a:t>CuS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  + О</a:t>
            </a:r>
            <a:r>
              <a:rPr lang="ru-RU" sz="3200" b="1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   =&gt;    С</a:t>
            </a:r>
            <a:r>
              <a:rPr lang="en-US" sz="3200" b="1" strike="noStrike" spc="-1">
                <a:solidFill>
                  <a:srgbClr val="000000"/>
                </a:solidFill>
                <a:latin typeface="Arial Black"/>
              </a:rPr>
              <a:t>u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О   +  </a:t>
            </a:r>
            <a:r>
              <a:rPr lang="en-US" sz="3200" b="1" strike="noStrike" spc="-1">
                <a:solidFill>
                  <a:srgbClr val="000000"/>
                </a:solidFill>
                <a:latin typeface="Arial Black"/>
              </a:rPr>
              <a:t>S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О</a:t>
            </a:r>
            <a:r>
              <a:rPr lang="ru-RU" sz="3200" b="1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799"/>
              </a:spcBef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600" b="0" strike="noStrike" spc="-1">
                <a:solidFill>
                  <a:srgbClr val="000000"/>
                </a:solidFill>
                <a:latin typeface="Arial Black"/>
              </a:rPr>
              <a:t>Выполните проверку</a:t>
            </a:r>
            <a:endParaRPr lang="ru-RU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2" name="TextShape 2"/>
          <p:cNvSpPr txBox="1"/>
          <p:nvPr/>
        </p:nvSpPr>
        <p:spPr>
          <a:xfrm>
            <a:off x="539640" y="1668240"/>
            <a:ext cx="8229600" cy="36320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272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 </a:t>
            </a:r>
            <a:r>
              <a:rPr lang="en-US" sz="3200" b="1" strike="noStrike" spc="-1">
                <a:solidFill>
                  <a:srgbClr val="000000"/>
                </a:solidFill>
                <a:latin typeface="Arial Black"/>
              </a:rPr>
              <a:t>KMnO</a:t>
            </a:r>
            <a:r>
              <a:rPr lang="ru-RU" sz="3200" b="1" strike="noStrike" spc="-1" baseline="-25000">
                <a:solidFill>
                  <a:srgbClr val="000000"/>
                </a:solidFill>
                <a:latin typeface="Arial Black"/>
              </a:rPr>
              <a:t>4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  &gt; </a:t>
            </a:r>
            <a:r>
              <a:rPr lang="en-US" sz="3200" b="1" strike="noStrike" spc="-1">
                <a:solidFill>
                  <a:srgbClr val="000000"/>
                </a:solidFill>
                <a:latin typeface="Arial Black"/>
              </a:rPr>
              <a:t>K</a:t>
            </a:r>
            <a:r>
              <a:rPr lang="ru-RU" sz="3200" b="1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 </a:t>
            </a:r>
            <a:r>
              <a:rPr lang="en-US" sz="3200" b="1" strike="noStrike" spc="-1">
                <a:solidFill>
                  <a:srgbClr val="000000"/>
                </a:solidFill>
                <a:latin typeface="Arial Black"/>
              </a:rPr>
              <a:t>Mn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О</a:t>
            </a:r>
            <a:r>
              <a:rPr lang="ru-RU" sz="3200" b="1" strike="noStrike" spc="-1" baseline="-25000">
                <a:solidFill>
                  <a:srgbClr val="000000"/>
                </a:solidFill>
                <a:latin typeface="Arial Black"/>
              </a:rPr>
              <a:t>4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 +  </a:t>
            </a:r>
            <a:r>
              <a:rPr lang="en-US" sz="3200" b="1" strike="noStrike" spc="-1">
                <a:solidFill>
                  <a:srgbClr val="000000"/>
                </a:solidFill>
                <a:latin typeface="Arial Black"/>
              </a:rPr>
              <a:t>Mn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О</a:t>
            </a:r>
            <a:r>
              <a:rPr lang="ru-RU" sz="3200" b="1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  + О</a:t>
            </a:r>
            <a:r>
              <a:rPr lang="ru-RU" sz="3200" b="1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799"/>
              </a:spcBef>
            </a:pP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 </a:t>
            </a:r>
            <a:r>
              <a:rPr lang="ru-RU" sz="3200" b="0" strike="noStrike" spc="-1">
                <a:solidFill>
                  <a:srgbClr val="00B050"/>
                </a:solidFill>
                <a:latin typeface="Arial Black"/>
              </a:rPr>
              <a:t>О</a:t>
            </a:r>
            <a:r>
              <a:rPr lang="ru-RU" sz="3200" b="0" strike="noStrike" spc="-1" baseline="30000">
                <a:solidFill>
                  <a:srgbClr val="00B050"/>
                </a:solidFill>
                <a:latin typeface="Arial Black"/>
              </a:rPr>
              <a:t>-2 </a:t>
            </a:r>
            <a:r>
              <a:rPr lang="ru-RU" sz="3200" b="0" strike="noStrike" spc="-1">
                <a:solidFill>
                  <a:srgbClr val="00B050"/>
                </a:solidFill>
                <a:latin typeface="Arial Black"/>
              </a:rPr>
              <a:t> Восстановитель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1" strike="noStrike" spc="-1">
                <a:solidFill>
                  <a:srgbClr val="000000"/>
                </a:solidFill>
                <a:latin typeface="Arial Black"/>
              </a:rPr>
              <a:t>CuS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  + О</a:t>
            </a:r>
            <a:r>
              <a:rPr lang="ru-RU" sz="3200" b="1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   =&gt;    С</a:t>
            </a:r>
            <a:r>
              <a:rPr lang="en-US" sz="3200" b="1" strike="noStrike" spc="-1">
                <a:solidFill>
                  <a:srgbClr val="000000"/>
                </a:solidFill>
                <a:latin typeface="Arial Black"/>
              </a:rPr>
              <a:t>u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О   +  </a:t>
            </a:r>
            <a:r>
              <a:rPr lang="en-US" sz="3200" b="1" strike="noStrike" spc="-1">
                <a:solidFill>
                  <a:srgbClr val="000000"/>
                </a:solidFill>
                <a:latin typeface="Arial Black"/>
              </a:rPr>
              <a:t>S</a:t>
            </a:r>
            <a:r>
              <a:rPr lang="ru-RU" sz="3200" b="1" strike="noStrike" spc="-1">
                <a:solidFill>
                  <a:srgbClr val="000000"/>
                </a:solidFill>
                <a:latin typeface="Arial Black"/>
              </a:rPr>
              <a:t>О</a:t>
            </a:r>
            <a:r>
              <a:rPr lang="ru-RU" sz="3200" b="1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799"/>
              </a:spcBef>
            </a:pPr>
            <a:r>
              <a:rPr lang="ru-RU" sz="3200" b="0" strike="noStrike" spc="-1">
                <a:solidFill>
                  <a:srgbClr val="00B050"/>
                </a:solidFill>
                <a:latin typeface="Arial Black"/>
              </a:rPr>
              <a:t> </a:t>
            </a:r>
            <a:r>
              <a:rPr lang="en-US" sz="3200" b="0" strike="noStrike" spc="-1">
                <a:solidFill>
                  <a:srgbClr val="00B050"/>
                </a:solidFill>
                <a:latin typeface="Arial Black"/>
              </a:rPr>
              <a:t>S</a:t>
            </a:r>
            <a:r>
              <a:rPr lang="ru-RU" sz="3200" b="0" strike="noStrike" spc="-1" baseline="30000">
                <a:solidFill>
                  <a:srgbClr val="00B050"/>
                </a:solidFill>
                <a:latin typeface="Arial Black"/>
              </a:rPr>
              <a:t>-2 </a:t>
            </a:r>
            <a:r>
              <a:rPr lang="ru-RU" sz="3200" b="0" strike="noStrike" spc="-1">
                <a:solidFill>
                  <a:srgbClr val="00B050"/>
                </a:solidFill>
                <a:latin typeface="Arial Black"/>
              </a:rPr>
              <a:t> Восстановитель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t/>
            </a:r>
            <a:br/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25" name="Содержимое 3" descr="img10.jpg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ru-RU" sz="3600" b="1" strike="noStrike" spc="-1" dirty="0">
                <a:solidFill>
                  <a:srgbClr val="000000"/>
                </a:solidFill>
                <a:latin typeface="Calibri"/>
              </a:rPr>
              <a:t>Домашнее </a:t>
            </a:r>
            <a:r>
              <a:rPr lang="ru-RU" sz="3600" b="1" strike="noStrike" spc="-1" dirty="0" smtClean="0">
                <a:solidFill>
                  <a:srgbClr val="000000"/>
                </a:solidFill>
                <a:latin typeface="Calibri"/>
              </a:rPr>
              <a:t>задание</a:t>
            </a:r>
            <a:endParaRPr lang="ru-RU" sz="3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7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1" i="1" strike="noStrike" spc="-1" dirty="0">
                <a:solidFill>
                  <a:srgbClr val="000000"/>
                </a:solidFill>
                <a:latin typeface="Calibri"/>
              </a:rPr>
              <a:t>Параграф 24, вопросы письменно </a:t>
            </a:r>
            <a:r>
              <a:rPr lang="ru-RU" sz="3200" b="1" i="1" strike="noStrike" spc="-1" dirty="0" smtClean="0">
                <a:solidFill>
                  <a:srgbClr val="000000"/>
                </a:solidFill>
                <a:latin typeface="Calibri"/>
              </a:rPr>
              <a:t>1,3.</a:t>
            </a:r>
            <a:endParaRPr lang="ru-RU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1" i="1" strike="noStrike" spc="-1" dirty="0">
                <a:solidFill>
                  <a:srgbClr val="000000"/>
                </a:solidFill>
                <a:latin typeface="Calibri"/>
              </a:rPr>
              <a:t>Подготовить сообщение на тему ОВР  в природе</a:t>
            </a:r>
            <a:endParaRPr lang="ru-RU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Подзаголов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96720" y="907920"/>
            <a:ext cx="8571240" cy="5761080"/>
          </a:xfrm>
          <a:prstGeom prst="rect">
            <a:avLst/>
          </a:prstGeom>
          <a:ln>
            <a:noFill/>
          </a:ln>
        </p:spPr>
      </p:pic>
      <p:sp>
        <p:nvSpPr>
          <p:cNvPr id="54" name="CustomShape 1"/>
          <p:cNvSpPr/>
          <p:nvPr/>
        </p:nvSpPr>
        <p:spPr>
          <a:xfrm>
            <a:off x="1187280" y="189000"/>
            <a:ext cx="7272360" cy="947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Правила вычисления степени окисления (СО) </a:t>
            </a:r>
            <a:r>
              <a:rPr lang="ru-RU" sz="28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элементов</a:t>
            </a:r>
            <a:endParaRPr lang="ru-RU" sz="2800" b="0" strike="noStrike" spc="-1" dirty="0">
              <a:solidFill>
                <a:srgbClr val="000000"/>
              </a:solidFill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457200" y="1628280"/>
            <a:ext cx="8229600" cy="44974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799"/>
              </a:spcBef>
            </a:pPr>
            <a:r>
              <a:rPr lang="ru-RU" sz="32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Определите степени окисления атомов химических элементов по формулам их соединений: 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799"/>
              </a:spcBef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spcBef>
                <a:spcPts val="799"/>
              </a:spcBef>
            </a:pPr>
            <a:r>
              <a:rPr lang="ru-RU" sz="4000" b="1" strike="noStrike" spc="-1">
                <a:solidFill>
                  <a:srgbClr val="000000"/>
                </a:solidFill>
                <a:latin typeface="Calibri"/>
                <a:ea typeface="Times New Roman"/>
              </a:rPr>
              <a:t>H</a:t>
            </a:r>
            <a:r>
              <a:rPr lang="ru-RU" sz="4000" b="1" strike="noStrike" spc="-1" baseline="-25000">
                <a:solidFill>
                  <a:srgbClr val="000000"/>
                </a:solidFill>
                <a:latin typeface="Calibri"/>
                <a:ea typeface="Times New Roman"/>
              </a:rPr>
              <a:t>2</a:t>
            </a:r>
            <a:r>
              <a:rPr lang="ru-RU" sz="4000" b="1" strike="noStrike" spc="-1">
                <a:solidFill>
                  <a:srgbClr val="000000"/>
                </a:solidFill>
                <a:latin typeface="Calibri"/>
                <a:ea typeface="Times New Roman"/>
              </a:rPr>
              <a:t>S, O</a:t>
            </a:r>
            <a:r>
              <a:rPr lang="ru-RU" sz="4000" b="1" strike="noStrike" spc="-1" baseline="-25000">
                <a:solidFill>
                  <a:srgbClr val="000000"/>
                </a:solidFill>
                <a:latin typeface="Calibri"/>
                <a:ea typeface="Times New Roman"/>
              </a:rPr>
              <a:t>2</a:t>
            </a:r>
            <a:r>
              <a:rPr lang="ru-RU" sz="4000" b="1" strike="noStrike" spc="-1">
                <a:solidFill>
                  <a:srgbClr val="000000"/>
                </a:solidFill>
                <a:latin typeface="Calibri"/>
                <a:ea typeface="Times New Roman"/>
              </a:rPr>
              <a:t>, NH</a:t>
            </a:r>
            <a:r>
              <a:rPr lang="ru-RU" sz="4000" b="1" strike="noStrike" spc="-1" baseline="-25000">
                <a:solidFill>
                  <a:srgbClr val="000000"/>
                </a:solidFill>
                <a:latin typeface="Calibri"/>
                <a:ea typeface="Times New Roman"/>
              </a:rPr>
              <a:t>3</a:t>
            </a:r>
            <a:r>
              <a:rPr lang="ru-RU" sz="4000" b="1" strike="noStrike" spc="-1">
                <a:solidFill>
                  <a:srgbClr val="000000"/>
                </a:solidFill>
                <a:latin typeface="Calibri"/>
                <a:ea typeface="Times New Roman"/>
              </a:rPr>
              <a:t>, HNO</a:t>
            </a:r>
            <a:r>
              <a:rPr lang="ru-RU" sz="4000" b="1" strike="noStrike" spc="-1" baseline="-25000">
                <a:solidFill>
                  <a:srgbClr val="000000"/>
                </a:solidFill>
                <a:latin typeface="Calibri"/>
                <a:ea typeface="Times New Roman"/>
              </a:rPr>
              <a:t>3</a:t>
            </a:r>
            <a:r>
              <a:rPr lang="ru-RU" sz="4000" b="1" strike="noStrike" spc="-1">
                <a:solidFill>
                  <a:srgbClr val="000000"/>
                </a:solidFill>
                <a:latin typeface="Calibri"/>
                <a:ea typeface="Times New Roman"/>
              </a:rPr>
              <a:t>, Fe, K</a:t>
            </a:r>
            <a:r>
              <a:rPr lang="ru-RU" sz="4000" b="1" strike="noStrike" spc="-1" baseline="-25000">
                <a:solidFill>
                  <a:srgbClr val="000000"/>
                </a:solidFill>
                <a:latin typeface="Calibri"/>
                <a:ea typeface="Times New Roman"/>
              </a:rPr>
              <a:t>2</a:t>
            </a:r>
            <a:r>
              <a:rPr lang="ru-RU" sz="4000" b="1" strike="noStrike" spc="-1">
                <a:solidFill>
                  <a:srgbClr val="000000"/>
                </a:solidFill>
                <a:latin typeface="Calibri"/>
                <a:ea typeface="Times New Roman"/>
              </a:rPr>
              <a:t>Cr</a:t>
            </a:r>
            <a:r>
              <a:rPr lang="ru-RU" sz="4000" b="1" strike="noStrike" spc="-1" baseline="-25000">
                <a:solidFill>
                  <a:srgbClr val="000000"/>
                </a:solidFill>
                <a:latin typeface="Calibri"/>
                <a:ea typeface="Times New Roman"/>
              </a:rPr>
              <a:t>2</a:t>
            </a:r>
            <a:r>
              <a:rPr lang="ru-RU" sz="4000" b="1" strike="noStrike" spc="-1">
                <a:solidFill>
                  <a:srgbClr val="000000"/>
                </a:solidFill>
                <a:latin typeface="Calibri"/>
                <a:ea typeface="Times New Roman"/>
              </a:rPr>
              <a:t>O</a:t>
            </a:r>
            <a:r>
              <a:rPr lang="ru-RU" sz="4000" b="1" strike="noStrike" spc="-1" baseline="-25000">
                <a:solidFill>
                  <a:srgbClr val="000000"/>
                </a:solidFill>
                <a:latin typeface="Calibri"/>
                <a:ea typeface="Times New Roman"/>
              </a:rPr>
              <a:t>7</a:t>
            </a:r>
            <a:r>
              <a:rPr lang="ru-RU" sz="3200" b="0" strike="noStrike" spc="-1">
                <a:solidFill>
                  <a:srgbClr val="000000"/>
                </a:solidFill>
                <a:latin typeface="Calibri"/>
                <a:ea typeface="Times New Roman"/>
              </a:rPr>
              <a:t> 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spcBef>
                <a:spcPts val="799"/>
              </a:spcBef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TextShape 2"/>
          <p:cNvSpPr txBox="1"/>
          <p:nvPr/>
        </p:nvSpPr>
        <p:spPr>
          <a:xfrm>
            <a:off x="395280" y="4759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Задание № 1</a:t>
            </a:r>
            <a:r>
              <a:rPr dirty="0"/>
              <a:t/>
            </a:r>
            <a:br>
              <a:rPr dirty="0"/>
            </a:br>
            <a:r>
              <a:rPr lang="ru-RU" sz="40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Выполните, </a:t>
            </a:r>
            <a:r>
              <a:rPr lang="ru-RU" sz="4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работая в группе </a:t>
            </a:r>
            <a:r>
              <a:rPr dirty="0"/>
              <a:t/>
            </a:r>
            <a:br>
              <a:rPr dirty="0"/>
            </a:br>
            <a:endParaRPr lang="ru-RU" sz="40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spcBef>
                <a:spcPts val="799"/>
              </a:spcBef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ts val="1998"/>
              </a:lnSpc>
              <a:spcBef>
                <a:spcPts val="598"/>
              </a:spcBef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  <a:ea typeface="Times New Roman"/>
              </a:rPr>
              <a:t>                   +1    -2           0                -3   +1             +1 +5  -2</a:t>
            </a:r>
            <a:endParaRPr lang="ru-RU" sz="2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ts val="1998"/>
              </a:lnSpc>
              <a:spcBef>
                <a:spcPts val="998"/>
              </a:spcBef>
            </a:pPr>
            <a:r>
              <a:rPr lang="ru-RU" sz="4000" b="1" strike="noStrike" spc="-1">
                <a:solidFill>
                  <a:srgbClr val="000000"/>
                </a:solidFill>
                <a:latin typeface="Calibri"/>
                <a:ea typeface="Times New Roman"/>
              </a:rPr>
              <a:t>             H</a:t>
            </a:r>
            <a:r>
              <a:rPr lang="ru-RU" sz="4000" b="1" strike="noStrike" spc="-1" baseline="-25000">
                <a:solidFill>
                  <a:srgbClr val="000000"/>
                </a:solidFill>
                <a:latin typeface="Calibri"/>
                <a:ea typeface="Times New Roman"/>
              </a:rPr>
              <a:t>2</a:t>
            </a:r>
            <a:r>
              <a:rPr lang="ru-RU" sz="4000" b="1" strike="noStrike" spc="-1">
                <a:solidFill>
                  <a:srgbClr val="000000"/>
                </a:solidFill>
                <a:latin typeface="Calibri"/>
                <a:ea typeface="Times New Roman"/>
              </a:rPr>
              <a:t>S      O</a:t>
            </a:r>
            <a:r>
              <a:rPr lang="ru-RU" sz="4000" b="1" strike="noStrike" spc="-1" baseline="-25000">
                <a:solidFill>
                  <a:srgbClr val="000000"/>
                </a:solidFill>
                <a:latin typeface="Calibri"/>
                <a:ea typeface="Times New Roman"/>
              </a:rPr>
              <a:t>2</a:t>
            </a:r>
            <a:r>
              <a:rPr lang="ru-RU" sz="4000" b="1" strike="noStrike" spc="-1">
                <a:solidFill>
                  <a:srgbClr val="000000"/>
                </a:solidFill>
                <a:latin typeface="Calibri"/>
                <a:ea typeface="Times New Roman"/>
              </a:rPr>
              <a:t>     NH</a:t>
            </a:r>
            <a:r>
              <a:rPr lang="ru-RU" sz="4000" b="1" strike="noStrike" spc="-1" baseline="-25000">
                <a:solidFill>
                  <a:srgbClr val="000000"/>
                </a:solidFill>
                <a:latin typeface="Calibri"/>
                <a:ea typeface="Times New Roman"/>
              </a:rPr>
              <a:t>3</a:t>
            </a:r>
            <a:r>
              <a:rPr lang="ru-RU" sz="4000" b="1" strike="noStrike" spc="-1">
                <a:solidFill>
                  <a:srgbClr val="000000"/>
                </a:solidFill>
                <a:latin typeface="Calibri"/>
                <a:ea typeface="Times New Roman"/>
              </a:rPr>
              <a:t>        HNO</a:t>
            </a:r>
            <a:r>
              <a:rPr lang="ru-RU" sz="4000" b="1" strike="noStrike" spc="-1" baseline="-25000">
                <a:solidFill>
                  <a:srgbClr val="000000"/>
                </a:solidFill>
                <a:latin typeface="Calibri"/>
                <a:ea typeface="Times New Roman"/>
              </a:rPr>
              <a:t>3</a:t>
            </a:r>
            <a:r>
              <a:rPr lang="ru-RU" sz="4000" b="1" strike="noStrike" spc="-1">
                <a:solidFill>
                  <a:srgbClr val="000000"/>
                </a:solidFill>
                <a:latin typeface="Calibri"/>
                <a:ea typeface="Times New Roman"/>
              </a:rPr>
              <a:t> </a:t>
            </a:r>
            <a:endParaRPr lang="ru-RU" sz="4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598"/>
              </a:spcBef>
            </a:pPr>
            <a:endParaRPr lang="ru-RU" sz="4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ts val="1998"/>
              </a:lnSpc>
              <a:spcBef>
                <a:spcPts val="598"/>
              </a:spcBef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  <a:ea typeface="Times New Roman"/>
              </a:rPr>
              <a:t>                                    0          +1    +7     -2</a:t>
            </a:r>
            <a:endParaRPr lang="ru-RU" sz="24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ts val="1998"/>
              </a:lnSpc>
              <a:spcBef>
                <a:spcPts val="998"/>
              </a:spcBef>
            </a:pPr>
            <a:r>
              <a:rPr lang="ru-RU" sz="4000" b="1" strike="noStrike" spc="-1">
                <a:solidFill>
                  <a:srgbClr val="000000"/>
                </a:solidFill>
                <a:latin typeface="Calibri"/>
                <a:ea typeface="Times New Roman"/>
              </a:rPr>
              <a:t>Fe      K</a:t>
            </a:r>
            <a:r>
              <a:rPr lang="ru-RU" sz="4000" b="1" strike="noStrike" spc="-1" baseline="-25000">
                <a:solidFill>
                  <a:srgbClr val="000000"/>
                </a:solidFill>
                <a:latin typeface="Calibri"/>
                <a:ea typeface="Times New Roman"/>
              </a:rPr>
              <a:t>2</a:t>
            </a:r>
            <a:r>
              <a:rPr lang="ru-RU" sz="4000" b="1" strike="noStrike" spc="-1">
                <a:solidFill>
                  <a:srgbClr val="000000"/>
                </a:solidFill>
                <a:latin typeface="Calibri"/>
                <a:ea typeface="Times New Roman"/>
              </a:rPr>
              <a:t>Cr</a:t>
            </a:r>
            <a:r>
              <a:rPr lang="ru-RU" sz="4000" b="1" strike="noStrike" spc="-1" baseline="-25000">
                <a:solidFill>
                  <a:srgbClr val="000000"/>
                </a:solidFill>
                <a:latin typeface="Calibri"/>
                <a:ea typeface="Times New Roman"/>
              </a:rPr>
              <a:t>2</a:t>
            </a:r>
            <a:r>
              <a:rPr lang="ru-RU" sz="4000" b="1" strike="noStrike" spc="-1">
                <a:solidFill>
                  <a:srgbClr val="000000"/>
                </a:solidFill>
                <a:latin typeface="Calibri"/>
                <a:ea typeface="Times New Roman"/>
              </a:rPr>
              <a:t>O</a:t>
            </a:r>
            <a:r>
              <a:rPr lang="ru-RU" sz="4000" b="1" strike="noStrike" spc="-1" baseline="-25000">
                <a:solidFill>
                  <a:srgbClr val="000000"/>
                </a:solidFill>
                <a:latin typeface="Calibri"/>
                <a:ea typeface="Times New Roman"/>
              </a:rPr>
              <a:t>7</a:t>
            </a:r>
            <a:r>
              <a:rPr lang="ru-RU" sz="4000" b="1" strike="noStrike" spc="-1">
                <a:solidFill>
                  <a:srgbClr val="000000"/>
                </a:solidFill>
                <a:latin typeface="Calibri"/>
                <a:ea typeface="Times New Roman"/>
              </a:rPr>
              <a:t> </a:t>
            </a:r>
            <a:endParaRPr lang="ru-RU" sz="4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998"/>
              </a:spcBef>
            </a:pPr>
            <a:endParaRPr lang="ru-RU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TextShape 2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Выполните проверку </a:t>
            </a:r>
            <a:r>
              <a:t/>
            </a:r>
            <a:br/>
            <a:endParaRPr lang="ru-RU" sz="4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1071720" y="428760"/>
            <a:ext cx="7429320" cy="916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Arial Black"/>
              </a:rPr>
              <a:t>Расставьте степени окисления элементов в реакциях. </a:t>
            </a:r>
            <a:endParaRPr lang="ru-RU" sz="1800" b="0" strike="noStrike" spc="-1" dirty="0">
              <a:solidFill>
                <a:srgbClr val="000000"/>
              </a:solidFill>
              <a:latin typeface="Comic Sans MS"/>
            </a:endParaRPr>
          </a:p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Arial Black"/>
              </a:rPr>
              <a:t>Сравните, как ведут себя степени окисления в процессе </a:t>
            </a:r>
            <a:r>
              <a:rPr lang="ru-RU" sz="1800" b="0" strike="noStrike" spc="-1" dirty="0" smtClean="0">
                <a:solidFill>
                  <a:srgbClr val="000000"/>
                </a:solidFill>
                <a:latin typeface="Arial Black"/>
              </a:rPr>
              <a:t>реакции</a:t>
            </a:r>
            <a:endParaRPr lang="ru-RU" sz="1800" b="0" strike="noStrike" spc="-1" dirty="0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60" name="CustomShape 2"/>
          <p:cNvSpPr/>
          <p:nvPr/>
        </p:nvSpPr>
        <p:spPr>
          <a:xfrm>
            <a:off x="0" y="2428920"/>
            <a:ext cx="8072280" cy="2090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latin typeface="Arial Black"/>
              </a:rPr>
              <a:t>HCl + NaOH = NaCl + H</a:t>
            </a:r>
            <a:r>
              <a:rPr lang="en-US" sz="4000" b="0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r>
              <a:rPr lang="en-US" sz="4000" b="0" strike="noStrike" spc="-1">
                <a:solidFill>
                  <a:srgbClr val="000000"/>
                </a:solidFill>
                <a:latin typeface="Arial Black"/>
              </a:rPr>
              <a:t>O</a:t>
            </a:r>
            <a:endParaRPr lang="ru-RU" sz="4000" b="0" strike="noStrike" spc="-1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00000"/>
              </a:lnSpc>
            </a:pPr>
            <a:endParaRPr lang="ru-RU" sz="4000" b="0" strike="noStrike" spc="-1">
              <a:solidFill>
                <a:srgbClr val="000000"/>
              </a:solidFill>
              <a:latin typeface="Comic Sans MS"/>
            </a:endParaRPr>
          </a:p>
          <a:p>
            <a:pPr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latin typeface="Arial Black"/>
              </a:rPr>
              <a:t>2 HCl + Zn = ZnCl</a:t>
            </a:r>
            <a:r>
              <a:rPr lang="en-US" sz="4000" b="0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r>
              <a:rPr lang="en-US" sz="4000" b="0" strike="noStrike" spc="-1">
                <a:solidFill>
                  <a:srgbClr val="000000"/>
                </a:solidFill>
                <a:latin typeface="Arial Black"/>
              </a:rPr>
              <a:t> + H</a:t>
            </a:r>
            <a:r>
              <a:rPr lang="en-US" sz="4000" b="0" strike="noStrike" spc="-1" baseline="-25000">
                <a:solidFill>
                  <a:srgbClr val="000000"/>
                </a:solidFill>
                <a:latin typeface="Arial Black"/>
              </a:rPr>
              <a:t>2</a:t>
            </a:r>
            <a:endParaRPr lang="ru-RU" sz="40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61" name="CustomShape 3"/>
          <p:cNvSpPr/>
          <p:nvPr/>
        </p:nvSpPr>
        <p:spPr>
          <a:xfrm>
            <a:off x="0" y="2276640"/>
            <a:ext cx="119052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FF0000"/>
                </a:solidFill>
                <a:latin typeface="Arial Black"/>
              </a:rPr>
              <a:t>+ 1   - 1  </a:t>
            </a:r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62" name="CustomShape 4"/>
          <p:cNvSpPr/>
          <p:nvPr/>
        </p:nvSpPr>
        <p:spPr>
          <a:xfrm>
            <a:off x="468360" y="3429000"/>
            <a:ext cx="11206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FF0000"/>
                </a:solidFill>
                <a:latin typeface="Arial Black"/>
              </a:rPr>
              <a:t>+ 1   - 1 </a:t>
            </a:r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63" name="CustomShape 5"/>
          <p:cNvSpPr/>
          <p:nvPr/>
        </p:nvSpPr>
        <p:spPr>
          <a:xfrm>
            <a:off x="428760" y="5000760"/>
            <a:ext cx="8215200" cy="1069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latin typeface="Arial Black"/>
              </a:rPr>
              <a:t>Реакции, в которых происходит изменение степеней окисления, называются </a:t>
            </a:r>
            <a:endParaRPr lang="ru-RU" sz="2000" b="0" strike="noStrike" spc="-1">
              <a:solidFill>
                <a:srgbClr val="000000"/>
              </a:solidFill>
              <a:latin typeface="Comic Sans MS"/>
            </a:endParaRPr>
          </a:p>
          <a:p>
            <a:pPr algn="ctr">
              <a:lnSpc>
                <a:spcPct val="100000"/>
              </a:lnSpc>
            </a:pPr>
            <a:r>
              <a:rPr lang="ru-RU" sz="2400" b="0" strike="noStrike" spc="-1">
                <a:solidFill>
                  <a:srgbClr val="FF0000"/>
                </a:solidFill>
                <a:latin typeface="Arial Black"/>
              </a:rPr>
              <a:t>окислительно-восстановительными</a:t>
            </a:r>
            <a:endParaRPr lang="ru-RU" sz="24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64" name="CustomShape 6"/>
          <p:cNvSpPr/>
          <p:nvPr/>
        </p:nvSpPr>
        <p:spPr>
          <a:xfrm>
            <a:off x="6357960" y="3500280"/>
            <a:ext cx="2786040" cy="916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>
                <a:solidFill>
                  <a:srgbClr val="FF0000"/>
                </a:solidFill>
                <a:latin typeface="Arial Black"/>
              </a:rPr>
              <a:t>Окислительно-восстановительная реакция</a:t>
            </a:r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65" name="CustomShape 7"/>
          <p:cNvSpPr/>
          <p:nvPr/>
        </p:nvSpPr>
        <p:spPr>
          <a:xfrm>
            <a:off x="1835280" y="2133720"/>
            <a:ext cx="201600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FF0000"/>
                </a:solidFill>
                <a:latin typeface="Arial Black"/>
                <a:ea typeface="Times New Roman"/>
              </a:rPr>
              <a:t>+1     -2   +1</a:t>
            </a:r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66" name="CustomShape 8"/>
          <p:cNvSpPr/>
          <p:nvPr/>
        </p:nvSpPr>
        <p:spPr>
          <a:xfrm>
            <a:off x="4067280" y="2133720"/>
            <a:ext cx="129672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0000"/>
                </a:solidFill>
                <a:latin typeface="Arial Black"/>
              </a:rPr>
              <a:t>+1       -1</a:t>
            </a:r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67" name="CustomShape 9"/>
          <p:cNvSpPr/>
          <p:nvPr/>
        </p:nvSpPr>
        <p:spPr>
          <a:xfrm>
            <a:off x="5940360" y="2133720"/>
            <a:ext cx="12956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0000"/>
                </a:solidFill>
                <a:latin typeface="Arial Black"/>
              </a:rPr>
              <a:t>+1      -2</a:t>
            </a:r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68" name="CustomShape 10"/>
          <p:cNvSpPr/>
          <p:nvPr/>
        </p:nvSpPr>
        <p:spPr>
          <a:xfrm>
            <a:off x="2340000" y="3429000"/>
            <a:ext cx="71928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0000"/>
                </a:solidFill>
                <a:latin typeface="Arial Black"/>
              </a:rPr>
              <a:t>0</a:t>
            </a:r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69" name="CustomShape 11"/>
          <p:cNvSpPr/>
          <p:nvPr/>
        </p:nvSpPr>
        <p:spPr>
          <a:xfrm>
            <a:off x="3708360" y="3429000"/>
            <a:ext cx="136836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0000"/>
                </a:solidFill>
                <a:latin typeface="Arial Black"/>
              </a:rPr>
              <a:t>+2       -1</a:t>
            </a:r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70" name="CustomShape 12"/>
          <p:cNvSpPr/>
          <p:nvPr/>
        </p:nvSpPr>
        <p:spPr>
          <a:xfrm>
            <a:off x="5870520" y="3429000"/>
            <a:ext cx="33300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0000"/>
                </a:solidFill>
                <a:latin typeface="Arial Black"/>
              </a:rPr>
              <a:t>0</a:t>
            </a:r>
            <a:endParaRPr lang="ru-RU" sz="1800" b="0" strike="noStrike" spc="-1">
              <a:solidFill>
                <a:srgbClr val="000000"/>
              </a:solidFill>
              <a:latin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Effect">
                      <p:stCondLst>
                        <p:cond delay="indefinite"/>
                      </p:stCondLst>
                      <p:childTnLst>
                        <p:par>
                          <p:cTn id="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Effect">
                      <p:stCondLst>
                        <p:cond delay="indefinite"/>
                      </p:stCondLst>
                      <p:childTnLst>
                        <p:par>
                          <p:cTn id="1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Effect">
                      <p:stCondLst>
                        <p:cond delay="indefinite"/>
                      </p:stCondLst>
                      <p:childTnLst>
                        <p:par>
                          <p:cTn id="2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Effect">
                      <p:stCondLst>
                        <p:cond delay="indefinite"/>
                      </p:stCondLst>
                      <p:childTnLst>
                        <p:par>
                          <p:cTn id="27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Effect">
                      <p:stCondLst>
                        <p:cond delay="indefinite"/>
                      </p:stCondLst>
                      <p:childTnLst>
                        <p:par>
                          <p:cTn id="3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Effect">
                      <p:stCondLst>
                        <p:cond delay="indefinite"/>
                      </p:stCondLst>
                      <p:childTnLst>
                        <p:par>
                          <p:cTn id="3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Effect">
                      <p:stCondLst>
                        <p:cond delay="indefinite"/>
                      </p:stCondLst>
                      <p:childTnLst>
                        <p:par>
                          <p:cTn id="4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Effect">
                      <p:stCondLst>
                        <p:cond delay="indefinite"/>
                      </p:stCondLst>
                      <p:childTnLst>
                        <p:par>
                          <p:cTn id="5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3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5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Effect">
                      <p:stCondLst>
                        <p:cond delay="indefinite"/>
                      </p:stCondLst>
                      <p:childTnLst>
                        <p:par>
                          <p:cTn id="57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6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250560" y="6021360"/>
            <a:ext cx="8569080" cy="8366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2720" indent="-342720" algn="ctr">
              <a:lnSpc>
                <a:spcPct val="100000"/>
              </a:lnSpc>
              <a:spcBef>
                <a:spcPts val="825"/>
              </a:spcBef>
            </a:pPr>
            <a:r>
              <a:rPr lang="ru-RU" sz="3200" b="1" strike="noStrike" spc="-1" dirty="0">
                <a:solidFill>
                  <a:srgbClr val="005426"/>
                </a:solidFill>
                <a:latin typeface="Arial Black"/>
              </a:rPr>
              <a:t>«</a:t>
            </a:r>
            <a:r>
              <a:rPr lang="ru-RU" sz="1700" b="1" i="1" strike="noStrike" spc="-1" dirty="0">
                <a:solidFill>
                  <a:srgbClr val="005426"/>
                </a:solidFill>
                <a:latin typeface="Arial Black"/>
              </a:rPr>
              <a:t> </a:t>
            </a:r>
            <a:r>
              <a:rPr lang="ru-RU" sz="3300" b="1" strike="noStrike" spc="-1" dirty="0">
                <a:solidFill>
                  <a:srgbClr val="005426"/>
                </a:solidFill>
                <a:latin typeface="Arial Black"/>
              </a:rPr>
              <a:t>Кто-то теряет, а кто-то </a:t>
            </a:r>
            <a:r>
              <a:rPr lang="ru-RU" sz="3300" b="1" strike="noStrike" spc="-1" dirty="0" smtClean="0">
                <a:solidFill>
                  <a:srgbClr val="005426"/>
                </a:solidFill>
                <a:latin typeface="Arial Black"/>
              </a:rPr>
              <a:t>находит»</a:t>
            </a:r>
            <a:endParaRPr lang="ru-RU" sz="33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2" name="Рисунок 3" descr="Himicheskaya-reaktsiya.jpg"/>
          <p:cNvPicPr/>
          <p:nvPr/>
        </p:nvPicPr>
        <p:blipFill>
          <a:blip r:embed="rId2"/>
          <a:stretch/>
        </p:blipFill>
        <p:spPr>
          <a:xfrm>
            <a:off x="1835280" y="2060640"/>
            <a:ext cx="5559120" cy="4059000"/>
          </a:xfrm>
          <a:prstGeom prst="rect">
            <a:avLst/>
          </a:prstGeom>
          <a:ln>
            <a:noFill/>
          </a:ln>
        </p:spPr>
      </p:pic>
      <p:sp>
        <p:nvSpPr>
          <p:cNvPr id="73" name="TextShape 2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Тема урока: «Окислительно-восстановительные реакции»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250920" y="691920"/>
            <a:ext cx="8229600" cy="10810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r>
              <a:rPr lang="ru-RU" sz="3600" b="0" strike="noStrike" spc="-1" dirty="0">
                <a:solidFill>
                  <a:srgbClr val="000000"/>
                </a:solidFill>
                <a:latin typeface="Calibri"/>
              </a:rPr>
              <a:t>Цель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Calibri"/>
              </a:rPr>
              <a:t>урока</a:t>
            </a: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endParaRPr lang="ru-RU" sz="3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CustomShape 2"/>
          <p:cNvSpPr/>
          <p:nvPr/>
        </p:nvSpPr>
        <p:spPr>
          <a:xfrm>
            <a:off x="250920" y="1341360"/>
            <a:ext cx="8677080" cy="181806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0" strike="noStrike" spc="-1" dirty="0" smtClean="0">
                <a:solidFill>
                  <a:srgbClr val="000000"/>
                </a:solidFill>
                <a:latin typeface="Calibri"/>
              </a:rPr>
              <a:t>Отработать </a:t>
            </a: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умение записывать процессы изменения степеней окисления частиц с целью определения коэффициентов, необходимых для уравнивания </a:t>
            </a:r>
            <a:r>
              <a:rPr lang="ru-RU" sz="2800" b="0" strike="noStrike" spc="-1" dirty="0" err="1" smtClean="0">
                <a:solidFill>
                  <a:srgbClr val="000000"/>
                </a:solidFill>
                <a:latin typeface="Calibri"/>
              </a:rPr>
              <a:t>окислительно</a:t>
            </a:r>
            <a:r>
              <a:rPr lang="ru-RU" sz="2800" b="0" strike="noStrike" spc="-1" dirty="0" smtClean="0">
                <a:solidFill>
                  <a:srgbClr val="000000"/>
                </a:solidFill>
                <a:latin typeface="Calibri"/>
              </a:rPr>
              <a:t>-восстановительных </a:t>
            </a: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реакций.</a:t>
            </a:r>
            <a:endParaRPr lang="ru-RU" sz="2800" b="0" strike="noStrike" spc="-1" dirty="0">
              <a:solidFill>
                <a:srgbClr val="000000"/>
              </a:solidFill>
              <a:latin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План</a:t>
            </a:r>
          </a:p>
        </p:txBody>
      </p:sp>
      <p:sp>
        <p:nvSpPr>
          <p:cNvPr id="77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514080" indent="-514080">
              <a:spcBef>
                <a:spcPts val="799"/>
              </a:spcBef>
              <a:buClr>
                <a:srgbClr val="000000"/>
              </a:buClr>
              <a:buFont typeface="Calibri"/>
              <a:buAutoNum type="arabicPeriod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Повторение домашнего задания</a:t>
            </a:r>
          </a:p>
          <a:p>
            <a:pPr marL="514080" indent="-514080">
              <a:spcBef>
                <a:spcPts val="799"/>
              </a:spcBef>
              <a:buClr>
                <a:srgbClr val="000000"/>
              </a:buClr>
              <a:buFont typeface="Calibri"/>
              <a:buAutoNum type="arabicPeriod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Актуализация знаний</a:t>
            </a:r>
          </a:p>
          <a:p>
            <a:pPr marL="514080" indent="-514080">
              <a:spcBef>
                <a:spcPts val="799"/>
              </a:spcBef>
              <a:buClr>
                <a:srgbClr val="000000"/>
              </a:buClr>
              <a:buFont typeface="Calibri"/>
              <a:buAutoNum type="arabicPeriod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Изучение нового материала</a:t>
            </a:r>
          </a:p>
          <a:p>
            <a:pPr marL="514080" indent="-514080">
              <a:spcBef>
                <a:spcPts val="799"/>
              </a:spcBef>
              <a:buClr>
                <a:srgbClr val="000000"/>
              </a:buClr>
              <a:buFont typeface="Calibri"/>
              <a:buAutoNum type="arabicPeriod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Закрепление</a:t>
            </a:r>
          </a:p>
          <a:p>
            <a:pPr marL="514080" indent="-514080">
              <a:spcBef>
                <a:spcPts val="799"/>
              </a:spcBef>
              <a:buClr>
                <a:srgbClr val="000000"/>
              </a:buClr>
              <a:buFont typeface="Calibri"/>
              <a:buAutoNum type="arabicPeriod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Рефлексия</a:t>
            </a:r>
          </a:p>
          <a:p>
            <a:pPr marL="514080" indent="-514080">
              <a:spcBef>
                <a:spcPts val="799"/>
              </a:spcBef>
              <a:buClr>
                <a:srgbClr val="000000"/>
              </a:buClr>
              <a:buFont typeface="Calibri"/>
              <a:buAutoNum type="arabicPeriod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Домашнее задание</a:t>
            </a:r>
          </a:p>
          <a:p>
            <a:pPr marL="514080" indent="-514080">
              <a:spcBef>
                <a:spcPts val="799"/>
              </a:spcBef>
              <a:buClr>
                <a:srgbClr val="000000"/>
              </a:buClr>
              <a:buFont typeface="Calibri"/>
              <a:buAutoNum type="arabicPeriod"/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800</TotalTime>
  <Words>843</Words>
  <Application>Microsoft Office PowerPoint</Application>
  <PresentationFormat>Экран (4:3)</PresentationFormat>
  <Paragraphs>208</Paragraphs>
  <Slides>29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7" baseType="lpstr">
      <vt:lpstr>Arial</vt:lpstr>
      <vt:lpstr>Arial Black</vt:lpstr>
      <vt:lpstr>Calibri</vt:lpstr>
      <vt:lpstr>Comic Sans MS</vt:lpstr>
      <vt:lpstr>DejaVu Sans</vt:lpstr>
      <vt:lpstr>Times New Roman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Александр</dc:creator>
  <dc:description/>
  <cp:lastModifiedBy>HP</cp:lastModifiedBy>
  <cp:revision>44</cp:revision>
  <dcterms:created xsi:type="dcterms:W3CDTF">2009-01-27T11:43:22Z</dcterms:created>
  <dcterms:modified xsi:type="dcterms:W3CDTF">2025-12-09T13:20:12Z</dcterms:modified>
  <dc:language>ru-RU</dc:language>
</cp:coreProperties>
</file>